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72" r:id="rId3"/>
    <p:sldId id="482" r:id="rId5"/>
    <p:sldId id="483" r:id="rId6"/>
    <p:sldId id="500" r:id="rId7"/>
    <p:sldId id="490" r:id="rId8"/>
    <p:sldId id="501" r:id="rId9"/>
    <p:sldId id="518" r:id="rId10"/>
    <p:sldId id="492" r:id="rId11"/>
    <p:sldId id="488" r:id="rId12"/>
    <p:sldId id="494" r:id="rId13"/>
    <p:sldId id="498" r:id="rId14"/>
    <p:sldId id="495" r:id="rId15"/>
    <p:sldId id="496" r:id="rId16"/>
    <p:sldId id="580" r:id="rId17"/>
    <p:sldId id="504" r:id="rId18"/>
    <p:sldId id="532" r:id="rId19"/>
    <p:sldId id="533" r:id="rId20"/>
    <p:sldId id="534" r:id="rId21"/>
    <p:sldId id="491" r:id="rId22"/>
    <p:sldId id="539" r:id="rId23"/>
    <p:sldId id="541" r:id="rId24"/>
    <p:sldId id="543" r:id="rId25"/>
    <p:sldId id="540" r:id="rId26"/>
    <p:sldId id="544" r:id="rId27"/>
    <p:sldId id="548" r:id="rId28"/>
    <p:sldId id="547" r:id="rId29"/>
    <p:sldId id="575" r:id="rId30"/>
    <p:sldId id="538" r:id="rId31"/>
    <p:sldId id="503" r:id="rId32"/>
    <p:sldId id="576" r:id="rId33"/>
    <p:sldId id="502" r:id="rId34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运鹏 韩" initials="运鹏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53"/>
    <a:srgbClr val="FFC000"/>
    <a:srgbClr val="005184"/>
    <a:srgbClr val="F4A03B"/>
    <a:srgbClr val="ED7D31"/>
    <a:srgbClr val="00CAF0"/>
    <a:srgbClr val="EE0F68"/>
    <a:srgbClr val="87BB3B"/>
    <a:srgbClr val="FBCE45"/>
    <a:srgbClr val="361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4" autoAdjust="0"/>
    <p:restoredTop sz="87834" autoAdjust="0"/>
  </p:normalViewPr>
  <p:slideViewPr>
    <p:cSldViewPr showGuides="1">
      <p:cViewPr varScale="1">
        <p:scale>
          <a:sx n="64" d="100"/>
          <a:sy n="64" d="100"/>
        </p:scale>
        <p:origin x="1104" y="60"/>
      </p:cViewPr>
      <p:guideLst>
        <p:guide orient="horz" pos="215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12.xml"/><Relationship Id="rId4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75C80-C7D2-43B4-BCD4-C4F399135D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8E4F5-3F91-4650-82F8-9EABCFF16D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3F76A-BA1F-46B7-B0A1-EE4F31F42EF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47B8C-5F1F-434B-B463-303C989C61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F47B8C-5F1F-434B-B463-303C989C61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F47B8C-5F1F-434B-B463-303C989C61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F47B8C-5F1F-434B-B463-303C989C61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F47B8C-5F1F-434B-B463-303C989C61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F47B8C-5F1F-434B-B463-303C989C61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F47B8C-5F1F-434B-B463-303C989C61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47B8C-5F1F-434B-B463-303C989C6154}" type="slidenum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D323-AB74-4B08-96D7-AC4D22C8442E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94D2-8978-403F-9172-688044D1D33D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FF02-0335-4056-91F5-DADF17611331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5A12-64FB-4F4D-898A-2584A3B3D39B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C1F2-0A4F-4810-9207-B02F37907570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AA23-5B35-4B9B-A399-518CF12A8BCD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6565" indent="0">
              <a:buNone/>
              <a:defRPr sz="2135" b="1"/>
            </a:lvl8pPr>
            <a:lvl9pPr marL="4876165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6565" indent="0">
              <a:buNone/>
              <a:defRPr sz="2135" b="1"/>
            </a:lvl8pPr>
            <a:lvl9pPr marL="4876165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E927E-ED46-40C4-AF0F-1607741BA204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A38F-A8CE-4B6E-827E-E82DEBFD507B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A308-BC86-4354-91B7-508E82011A00}" type="datetime1">
              <a:rPr lang="en-US" altLang="zh-CN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F9F3-F535-4EAD-A5EB-BAEC02FD9CDD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7365" indent="0">
              <a:buNone/>
              <a:defRPr sz="2665"/>
            </a:lvl6pPr>
            <a:lvl7pPr marL="3656965" indent="0">
              <a:buNone/>
              <a:defRPr sz="2665"/>
            </a:lvl7pPr>
            <a:lvl8pPr marL="4266565" indent="0">
              <a:buNone/>
              <a:defRPr sz="2665"/>
            </a:lvl8pPr>
            <a:lvl9pPr marL="4876165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1426F-52D6-4D7E-A153-E2E6A8EE8F35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E07E7-B837-411F-A9ED-C198CBB9F13C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1098-4237-41BC-960F-A352F6B7DAA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4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6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tags" Target="../tags/tag1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.png"/><Relationship Id="rId7" Type="http://schemas.openxmlformats.org/officeDocument/2006/relationships/image" Target="../media/image2.jpe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"/>
          <p:cNvGrpSpPr/>
          <p:nvPr/>
        </p:nvGrpSpPr>
        <p:grpSpPr bwMode="auto">
          <a:xfrm>
            <a:off x="855466" y="1350777"/>
            <a:ext cx="10488084" cy="4195234"/>
            <a:chOff x="460" y="1187"/>
            <a:chExt cx="4955" cy="1982"/>
          </a:xfrm>
        </p:grpSpPr>
        <p:sp>
          <p:nvSpPr>
            <p:cNvPr id="9" name="Freeform 4"/>
            <p:cNvSpPr/>
            <p:nvPr/>
          </p:nvSpPr>
          <p:spPr bwMode="ltGray">
            <a:xfrm>
              <a:off x="551" y="1275"/>
              <a:ext cx="1457" cy="1812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" name="Freeform 5"/>
            <p:cNvSpPr/>
            <p:nvPr/>
          </p:nvSpPr>
          <p:spPr bwMode="ltGray">
            <a:xfrm>
              <a:off x="505" y="1448"/>
              <a:ext cx="39" cy="26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3" name="Freeform 6"/>
            <p:cNvSpPr/>
            <p:nvPr/>
          </p:nvSpPr>
          <p:spPr bwMode="ltGray">
            <a:xfrm>
              <a:off x="858" y="1563"/>
              <a:ext cx="45" cy="30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4" name="Freeform 7"/>
            <p:cNvSpPr/>
            <p:nvPr/>
          </p:nvSpPr>
          <p:spPr bwMode="ltGray">
            <a:xfrm>
              <a:off x="1757" y="1615"/>
              <a:ext cx="113" cy="69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5" name="Freeform 8"/>
            <p:cNvSpPr/>
            <p:nvPr/>
          </p:nvSpPr>
          <p:spPr bwMode="ltGray">
            <a:xfrm>
              <a:off x="1212" y="1974"/>
              <a:ext cx="182" cy="79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6" name="Freeform 9"/>
            <p:cNvSpPr/>
            <p:nvPr/>
          </p:nvSpPr>
          <p:spPr bwMode="ltGray">
            <a:xfrm>
              <a:off x="1362" y="2034"/>
              <a:ext cx="114" cy="38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7" name="Freeform 10"/>
            <p:cNvSpPr/>
            <p:nvPr/>
          </p:nvSpPr>
          <p:spPr bwMode="ltGray">
            <a:xfrm>
              <a:off x="1483" y="2058"/>
              <a:ext cx="43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8" name="Freeform 11"/>
            <p:cNvSpPr/>
            <p:nvPr/>
          </p:nvSpPr>
          <p:spPr bwMode="ltGray">
            <a:xfrm>
              <a:off x="1547" y="2061"/>
              <a:ext cx="14" cy="24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9" name="Freeform 12"/>
            <p:cNvSpPr/>
            <p:nvPr/>
          </p:nvSpPr>
          <p:spPr bwMode="ltGray">
            <a:xfrm>
              <a:off x="1336" y="1270"/>
              <a:ext cx="207" cy="82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0" name="Freeform 13"/>
            <p:cNvSpPr/>
            <p:nvPr/>
          </p:nvSpPr>
          <p:spPr bwMode="ltGray">
            <a:xfrm>
              <a:off x="1428" y="1232"/>
              <a:ext cx="168" cy="56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" name="Freeform 14"/>
            <p:cNvSpPr/>
            <p:nvPr/>
          </p:nvSpPr>
          <p:spPr bwMode="ltGray">
            <a:xfrm>
              <a:off x="1664" y="1297"/>
              <a:ext cx="268" cy="178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" name="Freeform 15"/>
            <p:cNvSpPr/>
            <p:nvPr/>
          </p:nvSpPr>
          <p:spPr bwMode="ltGray">
            <a:xfrm>
              <a:off x="1662" y="1221"/>
              <a:ext cx="51" cy="34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" name="Freeform 16"/>
            <p:cNvSpPr/>
            <p:nvPr/>
          </p:nvSpPr>
          <p:spPr bwMode="ltGray">
            <a:xfrm>
              <a:off x="1565" y="1286"/>
              <a:ext cx="75" cy="39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" name="Freeform 17"/>
            <p:cNvSpPr/>
            <p:nvPr/>
          </p:nvSpPr>
          <p:spPr bwMode="ltGray">
            <a:xfrm>
              <a:off x="1644" y="1294"/>
              <a:ext cx="62" cy="23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" name="Freeform 18"/>
            <p:cNvSpPr/>
            <p:nvPr/>
          </p:nvSpPr>
          <p:spPr bwMode="ltGray">
            <a:xfrm>
              <a:off x="1610" y="1260"/>
              <a:ext cx="74" cy="32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" name="Freeform 19"/>
            <p:cNvSpPr/>
            <p:nvPr/>
          </p:nvSpPr>
          <p:spPr bwMode="ltGray">
            <a:xfrm>
              <a:off x="1579" y="1230"/>
              <a:ext cx="51" cy="22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" name="Freeform 20"/>
            <p:cNvSpPr/>
            <p:nvPr/>
          </p:nvSpPr>
          <p:spPr bwMode="ltGray">
            <a:xfrm>
              <a:off x="1710" y="1233"/>
              <a:ext cx="131" cy="72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" name="Freeform 21"/>
            <p:cNvSpPr/>
            <p:nvPr/>
          </p:nvSpPr>
          <p:spPr bwMode="ltGray">
            <a:xfrm>
              <a:off x="460" y="1462"/>
              <a:ext cx="29" cy="14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" name="Freeform 22"/>
            <p:cNvSpPr/>
            <p:nvPr/>
          </p:nvSpPr>
          <p:spPr bwMode="ltGray">
            <a:xfrm>
              <a:off x="1331" y="1940"/>
              <a:ext cx="18" cy="11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" name="Freeform 23"/>
            <p:cNvSpPr/>
            <p:nvPr/>
          </p:nvSpPr>
          <p:spPr bwMode="ltGray">
            <a:xfrm>
              <a:off x="1334" y="1963"/>
              <a:ext cx="19" cy="11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" name="Freeform 24"/>
            <p:cNvSpPr/>
            <p:nvPr/>
          </p:nvSpPr>
          <p:spPr bwMode="ltGray">
            <a:xfrm>
              <a:off x="1569" y="2086"/>
              <a:ext cx="17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2" name="Freeform 25"/>
            <p:cNvSpPr/>
            <p:nvPr/>
          </p:nvSpPr>
          <p:spPr bwMode="ltGray">
            <a:xfrm>
              <a:off x="1711" y="1634"/>
              <a:ext cx="44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3" name="Freeform 26"/>
            <p:cNvSpPr/>
            <p:nvPr/>
          </p:nvSpPr>
          <p:spPr bwMode="ltGray">
            <a:xfrm>
              <a:off x="1596" y="1442"/>
              <a:ext cx="44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4" name="Freeform 27"/>
            <p:cNvSpPr/>
            <p:nvPr/>
          </p:nvSpPr>
          <p:spPr bwMode="ltGray">
            <a:xfrm>
              <a:off x="1671" y="1275"/>
              <a:ext cx="45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5" name="Freeform 28"/>
            <p:cNvSpPr/>
            <p:nvPr/>
          </p:nvSpPr>
          <p:spPr bwMode="ltGray">
            <a:xfrm>
              <a:off x="1744" y="1376"/>
              <a:ext cx="43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6" name="Freeform 29"/>
            <p:cNvSpPr/>
            <p:nvPr/>
          </p:nvSpPr>
          <p:spPr bwMode="ltGray">
            <a:xfrm>
              <a:off x="1762" y="1187"/>
              <a:ext cx="801" cy="323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7" name="Freeform 30"/>
            <p:cNvSpPr/>
            <p:nvPr/>
          </p:nvSpPr>
          <p:spPr bwMode="ltGray">
            <a:xfrm>
              <a:off x="2007" y="1359"/>
              <a:ext cx="45" cy="22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8" name="Freeform 31"/>
            <p:cNvSpPr/>
            <p:nvPr/>
          </p:nvSpPr>
          <p:spPr bwMode="ltGray">
            <a:xfrm>
              <a:off x="2333" y="1421"/>
              <a:ext cx="147" cy="50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9" name="Freeform 32"/>
            <p:cNvSpPr/>
            <p:nvPr/>
          </p:nvSpPr>
          <p:spPr bwMode="ltGray">
            <a:xfrm>
              <a:off x="2449" y="1268"/>
              <a:ext cx="45" cy="23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0" name="Freeform 33"/>
            <p:cNvSpPr/>
            <p:nvPr/>
          </p:nvSpPr>
          <p:spPr bwMode="ltGray">
            <a:xfrm>
              <a:off x="2758" y="1238"/>
              <a:ext cx="178" cy="59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1" name="Freeform 34"/>
            <p:cNvSpPr/>
            <p:nvPr/>
          </p:nvSpPr>
          <p:spPr bwMode="ltGray">
            <a:xfrm>
              <a:off x="2870" y="1269"/>
              <a:ext cx="55" cy="20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2" name="Freeform 35"/>
            <p:cNvSpPr/>
            <p:nvPr/>
          </p:nvSpPr>
          <p:spPr bwMode="ltGray">
            <a:xfrm>
              <a:off x="2534" y="1524"/>
              <a:ext cx="125" cy="123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3" name="Freeform 36"/>
            <p:cNvSpPr/>
            <p:nvPr/>
          </p:nvSpPr>
          <p:spPr bwMode="ltGray">
            <a:xfrm>
              <a:off x="2472" y="1568"/>
              <a:ext cx="79" cy="64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4" name="Freeform 37"/>
            <p:cNvSpPr/>
            <p:nvPr/>
          </p:nvSpPr>
          <p:spPr bwMode="ltGray">
            <a:xfrm>
              <a:off x="4411" y="2637"/>
              <a:ext cx="545" cy="463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5" name="Freeform 38"/>
            <p:cNvSpPr/>
            <p:nvPr/>
          </p:nvSpPr>
          <p:spPr bwMode="ltGray">
            <a:xfrm>
              <a:off x="4580" y="2393"/>
              <a:ext cx="367" cy="196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363046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6" name="Freeform 39"/>
            <p:cNvSpPr/>
            <p:nvPr/>
          </p:nvSpPr>
          <p:spPr bwMode="ltGray">
            <a:xfrm>
              <a:off x="4855" y="3115"/>
              <a:ext cx="52" cy="54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8" name="Freeform 40"/>
            <p:cNvSpPr/>
            <p:nvPr/>
          </p:nvSpPr>
          <p:spPr bwMode="ltGray">
            <a:xfrm>
              <a:off x="5011" y="3031"/>
              <a:ext cx="189" cy="79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9" name="Freeform 41"/>
            <p:cNvSpPr/>
            <p:nvPr/>
          </p:nvSpPr>
          <p:spPr bwMode="ltGray">
            <a:xfrm>
              <a:off x="5207" y="2984"/>
              <a:ext cx="119" cy="86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0" name="Freeform 42"/>
            <p:cNvSpPr/>
            <p:nvPr/>
          </p:nvSpPr>
          <p:spPr bwMode="ltGray">
            <a:xfrm>
              <a:off x="5270" y="2946"/>
              <a:ext cx="43" cy="24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1" name="Freeform 43"/>
            <p:cNvSpPr/>
            <p:nvPr/>
          </p:nvSpPr>
          <p:spPr bwMode="ltGray">
            <a:xfrm>
              <a:off x="3288" y="2491"/>
              <a:ext cx="142" cy="188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2" name="Freeform 44"/>
            <p:cNvSpPr/>
            <p:nvPr/>
          </p:nvSpPr>
          <p:spPr bwMode="ltGray">
            <a:xfrm>
              <a:off x="3900" y="2200"/>
              <a:ext cx="57" cy="57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3" name="Freeform 45"/>
            <p:cNvSpPr/>
            <p:nvPr/>
          </p:nvSpPr>
          <p:spPr bwMode="ltGray">
            <a:xfrm>
              <a:off x="4283" y="2261"/>
              <a:ext cx="128" cy="171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4" name="Freeform 46"/>
            <p:cNvSpPr/>
            <p:nvPr/>
          </p:nvSpPr>
          <p:spPr bwMode="ltGray">
            <a:xfrm>
              <a:off x="4175" y="2208"/>
              <a:ext cx="83" cy="128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5" name="Freeform 47"/>
            <p:cNvSpPr/>
            <p:nvPr/>
          </p:nvSpPr>
          <p:spPr bwMode="ltGray">
            <a:xfrm>
              <a:off x="4231" y="2311"/>
              <a:ext cx="46" cy="122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6" name="Freeform 48"/>
            <p:cNvSpPr/>
            <p:nvPr/>
          </p:nvSpPr>
          <p:spPr bwMode="ltGray">
            <a:xfrm>
              <a:off x="4283" y="2439"/>
              <a:ext cx="75" cy="50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7" name="Freeform 49"/>
            <p:cNvSpPr/>
            <p:nvPr/>
          </p:nvSpPr>
          <p:spPr bwMode="ltGray">
            <a:xfrm>
              <a:off x="4403" y="2350"/>
              <a:ext cx="95" cy="109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8" name="Freeform 50"/>
            <p:cNvSpPr/>
            <p:nvPr/>
          </p:nvSpPr>
          <p:spPr bwMode="ltGray">
            <a:xfrm>
              <a:off x="4371" y="1959"/>
              <a:ext cx="25" cy="67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9" name="Freeform 51"/>
            <p:cNvSpPr/>
            <p:nvPr/>
          </p:nvSpPr>
          <p:spPr bwMode="ltGray">
            <a:xfrm>
              <a:off x="4387" y="2070"/>
              <a:ext cx="70" cy="111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0" name="Freeform 52"/>
            <p:cNvSpPr/>
            <p:nvPr/>
          </p:nvSpPr>
          <p:spPr bwMode="ltGray">
            <a:xfrm>
              <a:off x="4436" y="2216"/>
              <a:ext cx="74" cy="74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1" name="Freeform 53"/>
            <p:cNvSpPr/>
            <p:nvPr/>
          </p:nvSpPr>
          <p:spPr bwMode="ltGray">
            <a:xfrm>
              <a:off x="4524" y="2348"/>
              <a:ext cx="33" cy="46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2" name="Freeform 54"/>
            <p:cNvSpPr/>
            <p:nvPr/>
          </p:nvSpPr>
          <p:spPr bwMode="ltGray">
            <a:xfrm>
              <a:off x="4505" y="2425"/>
              <a:ext cx="21" cy="16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3" name="Freeform 55"/>
            <p:cNvSpPr/>
            <p:nvPr/>
          </p:nvSpPr>
          <p:spPr bwMode="ltGray">
            <a:xfrm>
              <a:off x="4536" y="2415"/>
              <a:ext cx="52" cy="35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4" name="Freeform 56"/>
            <p:cNvSpPr/>
            <p:nvPr/>
          </p:nvSpPr>
          <p:spPr bwMode="ltGray">
            <a:xfrm>
              <a:off x="4616" y="2481"/>
              <a:ext cx="27" cy="31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5" name="Freeform 57"/>
            <p:cNvSpPr/>
            <p:nvPr/>
          </p:nvSpPr>
          <p:spPr bwMode="ltGray">
            <a:xfrm>
              <a:off x="4923" y="2442"/>
              <a:ext cx="53" cy="44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6" name="Freeform 58"/>
            <p:cNvSpPr/>
            <p:nvPr/>
          </p:nvSpPr>
          <p:spPr bwMode="ltGray">
            <a:xfrm>
              <a:off x="4466" y="2497"/>
              <a:ext cx="53" cy="47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7" name="Freeform 59"/>
            <p:cNvSpPr/>
            <p:nvPr/>
          </p:nvSpPr>
          <p:spPr bwMode="ltGray">
            <a:xfrm>
              <a:off x="4410" y="2515"/>
              <a:ext cx="37" cy="25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8" name="Freeform 60"/>
            <p:cNvSpPr/>
            <p:nvPr/>
          </p:nvSpPr>
          <p:spPr bwMode="ltGray">
            <a:xfrm>
              <a:off x="4386" y="2487"/>
              <a:ext cx="27" cy="29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9" name="Freeform 61"/>
            <p:cNvSpPr/>
            <p:nvPr/>
          </p:nvSpPr>
          <p:spPr bwMode="ltGray">
            <a:xfrm>
              <a:off x="4425" y="2498"/>
              <a:ext cx="39" cy="22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0" name="Freeform 62"/>
            <p:cNvSpPr/>
            <p:nvPr/>
          </p:nvSpPr>
          <p:spPr bwMode="ltGray">
            <a:xfrm>
              <a:off x="4368" y="2187"/>
              <a:ext cx="31" cy="52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1" name="Freeform 63"/>
            <p:cNvSpPr/>
            <p:nvPr/>
          </p:nvSpPr>
          <p:spPr bwMode="ltGray">
            <a:xfrm>
              <a:off x="4427" y="2179"/>
              <a:ext cx="22" cy="51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2" name="Freeform 64"/>
            <p:cNvSpPr/>
            <p:nvPr/>
          </p:nvSpPr>
          <p:spPr bwMode="ltGray">
            <a:xfrm>
              <a:off x="4452" y="2163"/>
              <a:ext cx="12" cy="23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3" name="Freeform 65"/>
            <p:cNvSpPr/>
            <p:nvPr/>
          </p:nvSpPr>
          <p:spPr bwMode="ltGray">
            <a:xfrm>
              <a:off x="4464" y="2174"/>
              <a:ext cx="24" cy="45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4" name="Freeform 66"/>
            <p:cNvSpPr/>
            <p:nvPr/>
          </p:nvSpPr>
          <p:spPr bwMode="ltGray">
            <a:xfrm>
              <a:off x="4154" y="2239"/>
              <a:ext cx="14" cy="25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5" name="Freeform 67"/>
            <p:cNvSpPr/>
            <p:nvPr/>
          </p:nvSpPr>
          <p:spPr bwMode="ltGray">
            <a:xfrm>
              <a:off x="4143" y="2217"/>
              <a:ext cx="11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6" name="Freeform 68"/>
            <p:cNvSpPr/>
            <p:nvPr/>
          </p:nvSpPr>
          <p:spPr bwMode="ltGray">
            <a:xfrm>
              <a:off x="4138" y="2200"/>
              <a:ext cx="14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7" name="Freeform 69"/>
            <p:cNvSpPr/>
            <p:nvPr/>
          </p:nvSpPr>
          <p:spPr bwMode="ltGray">
            <a:xfrm>
              <a:off x="4124" y="2163"/>
              <a:ext cx="13" cy="18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8" name="Freeform 70"/>
            <p:cNvSpPr/>
            <p:nvPr/>
          </p:nvSpPr>
          <p:spPr bwMode="ltGray">
            <a:xfrm>
              <a:off x="4127" y="2186"/>
              <a:ext cx="18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9" name="Freeform 71"/>
            <p:cNvSpPr/>
            <p:nvPr/>
          </p:nvSpPr>
          <p:spPr bwMode="ltGray">
            <a:xfrm>
              <a:off x="5088" y="2769"/>
              <a:ext cx="52" cy="56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0" name="Freeform 72"/>
            <p:cNvSpPr/>
            <p:nvPr/>
          </p:nvSpPr>
          <p:spPr bwMode="ltGray">
            <a:xfrm>
              <a:off x="5354" y="2723"/>
              <a:ext cx="61" cy="43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1" name="Freeform 73"/>
            <p:cNvSpPr/>
            <p:nvPr/>
          </p:nvSpPr>
          <p:spPr bwMode="ltGray">
            <a:xfrm>
              <a:off x="5170" y="2700"/>
              <a:ext cx="20" cy="21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2" name="Freeform 74"/>
            <p:cNvSpPr/>
            <p:nvPr/>
          </p:nvSpPr>
          <p:spPr bwMode="ltGray">
            <a:xfrm>
              <a:off x="5161" y="2679"/>
              <a:ext cx="23" cy="16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3" name="Freeform 75"/>
            <p:cNvSpPr/>
            <p:nvPr/>
          </p:nvSpPr>
          <p:spPr bwMode="ltGray">
            <a:xfrm>
              <a:off x="4985" y="2498"/>
              <a:ext cx="27" cy="31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4" name="Freeform 76"/>
            <p:cNvSpPr/>
            <p:nvPr/>
          </p:nvSpPr>
          <p:spPr bwMode="ltGray">
            <a:xfrm>
              <a:off x="5024" y="2538"/>
              <a:ext cx="30" cy="31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5" name="Freeform 77"/>
            <p:cNvSpPr/>
            <p:nvPr/>
          </p:nvSpPr>
          <p:spPr bwMode="ltGray">
            <a:xfrm>
              <a:off x="5055" y="2597"/>
              <a:ext cx="32" cy="26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6" name="Freeform 78"/>
            <p:cNvSpPr/>
            <p:nvPr/>
          </p:nvSpPr>
          <p:spPr bwMode="ltGray">
            <a:xfrm>
              <a:off x="5094" y="2587"/>
              <a:ext cx="32" cy="25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7" name="Freeform 79"/>
            <p:cNvSpPr/>
            <p:nvPr/>
          </p:nvSpPr>
          <p:spPr bwMode="ltGray">
            <a:xfrm>
              <a:off x="5083" y="2554"/>
              <a:ext cx="30" cy="19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8" name="Freeform 80"/>
            <p:cNvSpPr/>
            <p:nvPr/>
          </p:nvSpPr>
          <p:spPr bwMode="ltGray">
            <a:xfrm>
              <a:off x="5053" y="2530"/>
              <a:ext cx="30" cy="33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9" name="Freeform 81"/>
            <p:cNvSpPr/>
            <p:nvPr/>
          </p:nvSpPr>
          <p:spPr bwMode="ltGray">
            <a:xfrm>
              <a:off x="5016" y="2516"/>
              <a:ext cx="27" cy="24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0" name="Freeform 82"/>
            <p:cNvSpPr/>
            <p:nvPr/>
          </p:nvSpPr>
          <p:spPr bwMode="ltGray">
            <a:xfrm>
              <a:off x="5062" y="2565"/>
              <a:ext cx="27" cy="24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1" name="Freeform 83"/>
            <p:cNvSpPr/>
            <p:nvPr/>
          </p:nvSpPr>
          <p:spPr bwMode="ltGray">
            <a:xfrm>
              <a:off x="3210" y="1280"/>
              <a:ext cx="162" cy="101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2" name="Freeform 84"/>
            <p:cNvSpPr/>
            <p:nvPr/>
          </p:nvSpPr>
          <p:spPr bwMode="ltGray">
            <a:xfrm>
              <a:off x="3307" y="1378"/>
              <a:ext cx="46" cy="11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3" name="Freeform 85"/>
            <p:cNvSpPr/>
            <p:nvPr/>
          </p:nvSpPr>
          <p:spPr bwMode="ltGray">
            <a:xfrm>
              <a:off x="3542" y="1232"/>
              <a:ext cx="49" cy="26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4" name="Freeform 86"/>
            <p:cNvSpPr/>
            <p:nvPr/>
          </p:nvSpPr>
          <p:spPr bwMode="ltGray">
            <a:xfrm>
              <a:off x="3577" y="1244"/>
              <a:ext cx="58" cy="19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5" name="Freeform 87"/>
            <p:cNvSpPr/>
            <p:nvPr/>
          </p:nvSpPr>
          <p:spPr bwMode="ltGray">
            <a:xfrm>
              <a:off x="3639" y="1247"/>
              <a:ext cx="58" cy="30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6" name="Freeform 88"/>
            <p:cNvSpPr/>
            <p:nvPr/>
          </p:nvSpPr>
          <p:spPr bwMode="ltGray">
            <a:xfrm>
              <a:off x="4041" y="1272"/>
              <a:ext cx="101" cy="29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7" name="Freeform 89"/>
            <p:cNvSpPr/>
            <p:nvPr/>
          </p:nvSpPr>
          <p:spPr bwMode="ltGray">
            <a:xfrm>
              <a:off x="4144" y="1271"/>
              <a:ext cx="53" cy="23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8" name="Freeform 90"/>
            <p:cNvSpPr/>
            <p:nvPr/>
          </p:nvSpPr>
          <p:spPr bwMode="ltGray">
            <a:xfrm>
              <a:off x="4120" y="1298"/>
              <a:ext cx="42" cy="16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9" name="Freeform 91"/>
            <p:cNvSpPr/>
            <p:nvPr/>
          </p:nvSpPr>
          <p:spPr bwMode="ltGray">
            <a:xfrm>
              <a:off x="4410" y="1508"/>
              <a:ext cx="87" cy="106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0" name="Freeform 92"/>
            <p:cNvSpPr/>
            <p:nvPr/>
          </p:nvSpPr>
          <p:spPr bwMode="ltGray">
            <a:xfrm>
              <a:off x="4480" y="1618"/>
              <a:ext cx="63" cy="73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1" name="Freeform 93"/>
            <p:cNvSpPr/>
            <p:nvPr/>
          </p:nvSpPr>
          <p:spPr bwMode="ltGray">
            <a:xfrm>
              <a:off x="4438" y="1693"/>
              <a:ext cx="126" cy="176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2" name="Freeform 94"/>
            <p:cNvSpPr/>
            <p:nvPr/>
          </p:nvSpPr>
          <p:spPr bwMode="ltGray">
            <a:xfrm>
              <a:off x="3218" y="1222"/>
              <a:ext cx="60" cy="28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3" name="Freeform 95"/>
            <p:cNvSpPr/>
            <p:nvPr/>
          </p:nvSpPr>
          <p:spPr bwMode="ltGray">
            <a:xfrm>
              <a:off x="3095" y="1230"/>
              <a:ext cx="22" cy="21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4" name="Freeform 96"/>
            <p:cNvSpPr/>
            <p:nvPr/>
          </p:nvSpPr>
          <p:spPr bwMode="ltGray">
            <a:xfrm>
              <a:off x="3123" y="1229"/>
              <a:ext cx="42" cy="25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5" name="Freeform 97"/>
            <p:cNvSpPr/>
            <p:nvPr/>
          </p:nvSpPr>
          <p:spPr bwMode="ltGray">
            <a:xfrm>
              <a:off x="3193" y="1221"/>
              <a:ext cx="23" cy="15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6" name="Freeform 98"/>
            <p:cNvSpPr/>
            <p:nvPr/>
          </p:nvSpPr>
          <p:spPr bwMode="ltGray">
            <a:xfrm>
              <a:off x="3172" y="1237"/>
              <a:ext cx="17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7" name="Freeform 99"/>
            <p:cNvSpPr/>
            <p:nvPr/>
          </p:nvSpPr>
          <p:spPr bwMode="ltGray">
            <a:xfrm>
              <a:off x="4483" y="1252"/>
              <a:ext cx="21" cy="31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8" name="Freeform 100"/>
            <p:cNvSpPr/>
            <p:nvPr/>
          </p:nvSpPr>
          <p:spPr bwMode="ltGray">
            <a:xfrm>
              <a:off x="3467" y="2610"/>
              <a:ext cx="35" cy="17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9" name="Freeform 101"/>
            <p:cNvSpPr/>
            <p:nvPr/>
          </p:nvSpPr>
          <p:spPr bwMode="ltGray">
            <a:xfrm>
              <a:off x="3513" y="2603"/>
              <a:ext cx="11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0" name="Freeform 102"/>
            <p:cNvSpPr/>
            <p:nvPr/>
          </p:nvSpPr>
          <p:spPr bwMode="ltGray">
            <a:xfrm>
              <a:off x="3436" y="2459"/>
              <a:ext cx="10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1" name="Freeform 103"/>
            <p:cNvSpPr/>
            <p:nvPr/>
          </p:nvSpPr>
          <p:spPr bwMode="ltGray">
            <a:xfrm>
              <a:off x="3505" y="2391"/>
              <a:ext cx="12" cy="18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2" name="Freeform 104"/>
            <p:cNvSpPr/>
            <p:nvPr/>
          </p:nvSpPr>
          <p:spPr bwMode="ltGray">
            <a:xfrm>
              <a:off x="3477" y="2390"/>
              <a:ext cx="13" cy="18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3" name="Freeform 105"/>
            <p:cNvSpPr/>
            <p:nvPr/>
          </p:nvSpPr>
          <p:spPr bwMode="ltGray">
            <a:xfrm>
              <a:off x="3464" y="2411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4" name="Freeform 106"/>
            <p:cNvSpPr/>
            <p:nvPr/>
          </p:nvSpPr>
          <p:spPr bwMode="ltGray">
            <a:xfrm>
              <a:off x="3436" y="2443"/>
              <a:ext cx="10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5" name="Freeform 107"/>
            <p:cNvSpPr/>
            <p:nvPr/>
          </p:nvSpPr>
          <p:spPr bwMode="ltGray">
            <a:xfrm>
              <a:off x="3457" y="2430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6" name="Freeform 108"/>
            <p:cNvSpPr/>
            <p:nvPr/>
          </p:nvSpPr>
          <p:spPr bwMode="ltGray">
            <a:xfrm>
              <a:off x="2614" y="1507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7" name="Freeform 109"/>
            <p:cNvSpPr/>
            <p:nvPr/>
          </p:nvSpPr>
          <p:spPr bwMode="ltGray">
            <a:xfrm>
              <a:off x="2544" y="1475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8" name="Freeform 110"/>
            <p:cNvSpPr/>
            <p:nvPr/>
          </p:nvSpPr>
          <p:spPr bwMode="ltGray">
            <a:xfrm>
              <a:off x="2270" y="1272"/>
              <a:ext cx="2370" cy="1537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4839" y="1292408"/>
            <a:ext cx="10606220" cy="42484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2"/>
          <p:cNvSpPr txBox="1"/>
          <p:nvPr/>
        </p:nvSpPr>
        <p:spPr>
          <a:xfrm>
            <a:off x="735842" y="2407711"/>
            <a:ext cx="10441160" cy="168973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algn="ctr"/>
            <a:r>
              <a:rPr lang="en-US" altLang="zh-CN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2024</a:t>
            </a:r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</a:t>
            </a:r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六届“一带一路”国际大数据竞赛</a:t>
            </a:r>
            <a:endParaRPr lang="en-US" altLang="zh-CN" sz="32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暨第</a:t>
            </a:r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十届百度</a:t>
            </a:r>
            <a:r>
              <a:rPr lang="en-US" altLang="zh-CN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西安交大大数据竞赛</a:t>
            </a:r>
            <a:endParaRPr lang="en-US" altLang="zh-CN" sz="32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en-US" altLang="zh-CN" sz="2800" b="1" dirty="0" smtClean="0">
                <a:latin typeface="+mn-ea"/>
                <a:cs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+mn-ea"/>
              </a:rPr>
              <a:t>2024年赛题：AI体育赛事解说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4239260" y="4991735"/>
            <a:ext cx="5234940" cy="98234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队伍名称：浩瀚星辰</a:t>
            </a:r>
            <a:endParaRPr lang="en-US" altLang="zh-CN" sz="2800" dirty="0" smtClean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答辩人：沙海英</a:t>
            </a:r>
            <a:r>
              <a:rPr lang="en-US" altLang="zh-CN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</a:t>
            </a:r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郑迪</a:t>
            </a:r>
            <a:r>
              <a:rPr lang="en-US" altLang="zh-CN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</a:t>
            </a:r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郑</a:t>
            </a:r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研</a:t>
            </a:r>
            <a:endParaRPr lang="zh-CN" altLang="en-US" sz="2800" dirty="0" smtClean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" name="Parallelogram 77"/>
          <p:cNvSpPr/>
          <p:nvPr/>
        </p:nvSpPr>
        <p:spPr>
          <a:xfrm>
            <a:off x="684877" y="2630023"/>
            <a:ext cx="864096" cy="1248139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Parallelogram 78"/>
          <p:cNvSpPr/>
          <p:nvPr/>
        </p:nvSpPr>
        <p:spPr>
          <a:xfrm rot="10800000">
            <a:off x="10477966" y="2630023"/>
            <a:ext cx="864096" cy="1248139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875" y="88900"/>
            <a:ext cx="7233920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初赛方案选择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矩形 12"/>
          <p:cNvSpPr/>
          <p:nvPr/>
        </p:nvSpPr>
        <p:spPr>
          <a:xfrm>
            <a:off x="169283" y="777974"/>
            <a:ext cx="103687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Baseline</a:t>
            </a:r>
            <a:r>
              <a:rPr lang="zh-CN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介绍</a:t>
            </a:r>
            <a:endParaRPr lang="zh-CN" alt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7021" y="1441336"/>
            <a:ext cx="109935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basleline采用PaddleDectection库中提供的多目标追踪的模型来实现该任务，主体结构为DLA34+JDE。</a:t>
            </a:r>
            <a:endParaRPr lang="en-US" altLang="zh-CN" sz="1800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2420620"/>
            <a:ext cx="6548755" cy="281432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7526020" y="3932555"/>
          <a:ext cx="4114800" cy="134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25"/>
                <a:gridCol w="245427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Score</a:t>
                      </a:r>
                      <a:r>
                        <a:rPr lang="zh-CN" altLang="en-US"/>
                        <a:t>分数</a:t>
                      </a:r>
                      <a:endParaRPr lang="zh-CN" altLang="en-US"/>
                    </a:p>
                  </a:txBody>
                  <a:tcPr/>
                </a:tc>
              </a:tr>
              <a:tr h="295910">
                <a:tc>
                  <a:txBody>
                    <a:bodyPr/>
                    <a:p>
                      <a:pPr algn="l" fontAlgn="t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baseline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epoch20/0.7118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marB="0" anchor="t" anchorCtr="0"/>
                </a:tc>
              </a:tr>
              <a:tr h="295910">
                <a:tc>
                  <a:txBody>
                    <a:bodyPr/>
                    <a:p>
                      <a:pPr algn="l" fontAlgn="t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baseline+warmup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epoch25/1.00844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marB="0" anchor="t" anchorCtr="0"/>
                </a:tc>
              </a:tr>
              <a:tr h="295910"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hrnetv2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marB="0" anchor="t" anchorCtr="0"/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epoch6/1.08139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marB="0" anchor="t" anchorCtr="0"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753701" y="5566931"/>
            <a:ext cx="10993595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45720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在</a:t>
            </a:r>
            <a:r>
              <a:rPr lang="en-US" altLang="zh-CN" sz="1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Baseline</a:t>
            </a: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上</a:t>
            </a: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尝试，发现</a:t>
            </a: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提升不太大明显，也有可能验证的不充分，因此决定采用</a:t>
            </a:r>
            <a:r>
              <a:rPr lang="en-US" altLang="zh-CN" sz="1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方案实现多目标</a:t>
            </a: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追踪。</a:t>
            </a:r>
            <a:endParaRPr lang="zh-CN" altLang="en-US" sz="1800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70" y="1916430"/>
            <a:ext cx="3124835" cy="1914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初赛方案选择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19125" y="1761490"/>
          <a:ext cx="10684510" cy="4639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130"/>
                <a:gridCol w="5072380"/>
              </a:tblGrid>
              <a:tr h="653415"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模型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性能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98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paddle  baseline+warmup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1.00844</a:t>
                      </a:r>
                      <a:endParaRPr lang="zh-CN" altLang="en-US" sz="1000">
                        <a:sym typeface="+mn-ea"/>
                      </a:endParaRPr>
                    </a:p>
                  </a:txBody>
                  <a:tcPr/>
                </a:tc>
              </a:tr>
              <a:tr h="2736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paddle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hrnetv2</a:t>
                      </a:r>
                      <a:endParaRPr lang="zh-CN" altLang="en-US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000"/>
                        <a:t>1.08139</a:t>
                      </a:r>
                      <a:endParaRPr lang="zh-CN" altLang="en-US" sz="10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pytorch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直接使用预训练模型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 model.track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默认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参数</a:t>
                      </a:r>
                      <a:endParaRPr lang="zh-CN" altLang="en-US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yolov8n.pt</a:t>
                      </a:r>
                      <a:r>
                        <a:rPr lang="en-US" altLang="zh-CN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zh-CN" altLang="en-US" sz="1000">
                          <a:solidFill>
                            <a:schemeClr val="tx1"/>
                          </a:solidFill>
                          <a:sym typeface="+mn-ea"/>
                        </a:rPr>
                        <a:t>1.36311</a:t>
                      </a:r>
                      <a:r>
                        <a:rPr lang="en-US" altLang="zh-CN" sz="1000">
                          <a:solidFill>
                            <a:srgbClr val="FF0000"/>
                          </a:solidFill>
                          <a:sym typeface="+mn-ea"/>
                        </a:rPr>
                        <a:t>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yolov8x.pt  </a:t>
                      </a:r>
                      <a:r>
                        <a:rPr lang="zh-CN" altLang="en-US" sz="1000" b="1">
                          <a:solidFill>
                            <a:srgbClr val="FF0000"/>
                          </a:solidFill>
                          <a:sym typeface="+mn-ea"/>
                        </a:rPr>
                        <a:t>1.78794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sym typeface="+mn-ea"/>
                        </a:rPr>
                        <a:t>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rt-detrx.pt   </a:t>
                      </a:r>
                      <a:r>
                        <a:rPr lang="zh-CN" altLang="en-US" sz="1000">
                          <a:sym typeface="+mn-ea"/>
                        </a:rPr>
                        <a:t>1.74127</a:t>
                      </a:r>
                      <a:endParaRPr lang="en-US" altLang="zh-CN" sz="1000" b="1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40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pytorch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使用预训练模型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yolov8x.pt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训练</a:t>
                      </a:r>
                      <a:r>
                        <a:rPr 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228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分类模型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,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训练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15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步</a:t>
                      </a:r>
                      <a:endParaRPr lang="zh-CN" altLang="en-US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1.56787</a:t>
                      </a:r>
                      <a:endParaRPr lang="zh-CN" altLang="en-US" sz="1000">
                        <a:sym typeface="+mn-ea"/>
                      </a:endParaRPr>
                    </a:p>
                  </a:txBody>
                  <a:tcPr/>
                </a:tc>
              </a:tr>
              <a:tr h="4451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pytorch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使用预训练模型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yolov8x.pt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训练</a:t>
                      </a:r>
                      <a:r>
                        <a:rPr 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分类模型，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epoch=8</a:t>
                      </a: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epoch=8  </a:t>
                      </a:r>
                      <a:r>
                        <a:rPr lang="en-US" altLang="zh-CN" sz="1000">
                          <a:sym typeface="+mn-ea"/>
                        </a:rPr>
                        <a:t>1.92114      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epoch=10 </a:t>
                      </a:r>
                      <a:r>
                        <a:rPr lang="en-US" altLang="zh-CN" sz="1000">
                          <a:sym typeface="+mn-ea"/>
                        </a:rPr>
                        <a:t>1.95342 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epoch=14</a:t>
                      </a:r>
                      <a:r>
                        <a:rPr lang="en-US" altLang="zh-CN" sz="1000">
                          <a:sym typeface="+mn-ea"/>
                        </a:rPr>
                        <a:t>  1.98322  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epoch=29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sym typeface="+mn-ea"/>
                        </a:rPr>
                        <a:t>2.03259( GSI 2.03388  AFLink 2.05314)</a:t>
                      </a:r>
                      <a:endParaRPr lang="en-US" altLang="zh-CN" sz="1000" b="1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4451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pytorch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使用预训练模型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yolov8x.pt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训练</a:t>
                      </a:r>
                      <a:r>
                        <a:rPr 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分类模型，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epoch=34</a:t>
                      </a: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>
                          <a:solidFill>
                            <a:srgbClr val="FF0000"/>
                          </a:solidFill>
                          <a:sym typeface="+mn-ea"/>
                        </a:rPr>
                        <a:t> 2.04334  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GSI+AFLink  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2.06284 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epoch=68 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sym typeface="+mn-ea"/>
                        </a:rPr>
                        <a:t>2.05447 </a:t>
                      </a: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endParaRPr lang="en-US" altLang="zh-CN" sz="10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</a:tr>
              <a:tr h="539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pytorch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使用预训练模型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yolov8x.pt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训练</a:t>
                      </a:r>
                      <a:r>
                        <a:rPr 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分类模型，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epoch=8+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aug</a:t>
                      </a: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2.00683  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GSI+AFLink   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2.02679  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epoch=10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2.01647</a:t>
                      </a:r>
                      <a:endParaRPr lang="en-US" altLang="zh-CN" sz="10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epoch=25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2.07129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GSI+AFLink   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2.08958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epoch=33 2.07407</a:t>
                      </a: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</a:tr>
              <a:tr h="3898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pytorch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使用预训练模型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https://github.com/hsiangwei0903/Deep-EIoU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+ track_buffer=50</a:t>
                      </a: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使用预训练模型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zh-CN" altLang="en-US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2.14578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 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GSI+AFLink 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2.15386  </a:t>
                      </a:r>
                      <a:endParaRPr lang="en-US" altLang="zh-CN" sz="10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</a:tr>
              <a:tr h="3886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pytorch 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使用预训练模型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https://github.com/hsiangwei0903/Deep-EIoU + track_buffer=300</a:t>
                      </a: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使用预训练模型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zh-CN" altLang="en-US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2.1759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   GSI+AFLink 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2.18171</a:t>
                      </a:r>
                      <a:endParaRPr lang="en-US" altLang="zh-CN" sz="10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</a:tr>
              <a:tr h="5391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Deep-EIoU + reid</a:t>
                      </a: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替换成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clip-reid Market1501_clipreid_ViT-B-16_60.pth</a:t>
                      </a: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000"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使用预训练模型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</a:t>
                      </a:r>
                      <a:r>
                        <a:rPr lang="zh-CN" altLang="en-US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2.18009</a:t>
                      </a:r>
                      <a:r>
                        <a:rPr lang="en-US" altLang="zh-CN" sz="1000"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    GSI+AFLink  </a:t>
                      </a: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2.18446</a:t>
                      </a:r>
                      <a:endParaRPr lang="en-US" altLang="zh-CN" sz="1000" b="1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623526" y="1124471"/>
            <a:ext cx="10993595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45720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方案的训练由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Baseline--&gt;Yolov8--&gt;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Deep-EIoU,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多目标检测性能提升到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2.18446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8654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矩形 12"/>
          <p:cNvSpPr/>
          <p:nvPr/>
        </p:nvSpPr>
        <p:spPr>
          <a:xfrm>
            <a:off x="169283" y="777974"/>
            <a:ext cx="103687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模型架构</a:t>
            </a: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Deep-EIoU</a:t>
            </a:r>
            <a:endParaRPr lang="en-US" altLang="zh-CN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0" y="2564765"/>
            <a:ext cx="7584440" cy="3022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9470" y="5620385"/>
            <a:ext cx="88684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参考：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https://blog.csdn.net/dally2/article/details/135777792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https://github.com/hsiangwei0903/Deep-EIoU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819785" y="1552575"/>
            <a:ext cx="10517505" cy="1037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/>
            <a:r>
              <a:rPr lang="zh-CN" altLang="en-US" sz="2000"/>
              <a:t>首先在每个输入帧上应用目标检测器 YOLOX，然后根据提取的外观特征之间的 相似性 以及小轨迹和检测之间的 ExpansionIoU 等几条线索进行关联。在得到关联损失后，采用匈牙利算法来获得小轨迹和检测之间的最佳匹配。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8654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矩形 12"/>
          <p:cNvSpPr/>
          <p:nvPr/>
        </p:nvSpPr>
        <p:spPr>
          <a:xfrm>
            <a:off x="169283" y="777974"/>
            <a:ext cx="103687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模型方案修改点</a:t>
            </a:r>
            <a:r>
              <a:rPr lang="zh-CN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及其的</a:t>
            </a:r>
            <a:r>
              <a:rPr lang="zh-CN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优缺点</a:t>
            </a:r>
            <a:endParaRPr lang="zh-CN" alt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325" y="5445125"/>
            <a:ext cx="6096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https://blog.csdn.net/matt45m/article/details/137286011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https://github.com/dyhBUPT/StrongSORT/tree/master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https://github.com/Syliz517/CLIP-ReID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https://github.com/ylm1379239710/YOLOv8-PySide6-CLIP-REID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9785" y="1423035"/>
            <a:ext cx="11081385" cy="4393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修改点：</a:t>
            </a:r>
            <a:endParaRPr lang="zh-CN" altLang="en-US" sz="1600"/>
          </a:p>
          <a:p>
            <a:pPr indent="457200" fontAlgn="auto">
              <a:lnSpc>
                <a:spcPct val="150000"/>
              </a:lnSpc>
            </a:pPr>
            <a:r>
              <a:rPr lang="zh-CN" altLang="en-US" sz="1600"/>
              <a:t>预训练模型：直接使用预训练模型性能达到</a:t>
            </a:r>
            <a:r>
              <a:rPr lang="en-US" altLang="zh-CN" sz="16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2.14578，</a:t>
            </a:r>
            <a:r>
              <a:rPr lang="zh-CN" altLang="en-US" sz="1600">
                <a:sym typeface="+mn-ea"/>
              </a:rPr>
              <a:t>因此未进行继续训练模型。</a:t>
            </a:r>
            <a:endParaRPr lang="zh-CN" altLang="en-US" sz="1600"/>
          </a:p>
          <a:p>
            <a:pPr indent="457200" fontAlgn="auto">
              <a:lnSpc>
                <a:spcPct val="150000"/>
              </a:lnSpc>
            </a:pPr>
            <a:r>
              <a:rPr lang="en-US" altLang="zh-CN" sz="1600"/>
              <a:t>ReID</a:t>
            </a:r>
            <a:r>
              <a:rPr lang="zh-CN" altLang="en-US" sz="1600"/>
              <a:t>模型：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Deep-EIoU多目标追踪采用的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YOLOX+ReID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进行的追踪，因此考虑将方案中行人重识别模型替换成CLIP-ReID方法，ReID采用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Market1501_clipreid_ViT-B-16_60.pth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，模型性能提升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0.03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，达到</a:t>
            </a:r>
            <a:r>
              <a:rPr lang="en-US" altLang="zh-CN" sz="16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6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2.18009。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600"/>
              <a:t>后处理技术：目标追踪StrongSORT方案中提到AFLink（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全局链接法</a:t>
            </a:r>
            <a:r>
              <a:rPr lang="zh-CN" altLang="en-US" sz="1600"/>
              <a:t>）和</a:t>
            </a:r>
            <a:r>
              <a:rPr lang="en-US" altLang="zh-CN" sz="1600"/>
              <a:t>GSI</a:t>
            </a:r>
            <a:r>
              <a:rPr lang="zh-CN" altLang="en-US" sz="1600"/>
              <a:t>（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高斯过程对检测误差进行内插</a:t>
            </a:r>
            <a:r>
              <a:rPr lang="zh-CN" altLang="en-US" sz="1600"/>
              <a:t>）可以无缝衔接到追踪的结果中，将</a:t>
            </a:r>
            <a:r>
              <a:rPr lang="zh-CN" altLang="en-US" sz="1600">
                <a:sym typeface="+mn-ea"/>
              </a:rPr>
              <a:t>AFLink</a:t>
            </a:r>
            <a:r>
              <a:rPr lang="en-US" altLang="zh-CN" sz="1600">
                <a:sym typeface="+mn-ea"/>
              </a:rPr>
              <a:t>+GSI</a:t>
            </a:r>
            <a:r>
              <a:rPr lang="zh-CN" altLang="en-US" sz="1600">
                <a:sym typeface="+mn-ea"/>
              </a:rPr>
              <a:t>提取出来引用到模型中性能提升到</a:t>
            </a:r>
            <a:r>
              <a:rPr lang="en-US" altLang="zh-CN" sz="16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2.18446</a:t>
            </a:r>
            <a:r>
              <a:rPr lang="zh-CN" altLang="en-US" sz="16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16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600"/>
              <a:t>优点：</a:t>
            </a:r>
            <a:endParaRPr lang="zh-CN" altLang="en-US" sz="1600"/>
          </a:p>
          <a:p>
            <a:pPr marL="457200" lvl="1" indent="457200" fontAlgn="auto">
              <a:lnSpc>
                <a:spcPct val="150000"/>
              </a:lnSpc>
            </a:pPr>
            <a:r>
              <a:rPr lang="zh-CN" altLang="en-US" sz="1600"/>
              <a:t>仅需训练AFLink模块的模型，其余模型都可从</a:t>
            </a:r>
            <a:r>
              <a:rPr lang="en-US" altLang="zh-CN" sz="1600"/>
              <a:t>github</a:t>
            </a:r>
            <a:r>
              <a:rPr lang="zh-CN" altLang="en-US" sz="1600"/>
              <a:t>上找到，就能达能良好的性能。</a:t>
            </a:r>
            <a:endParaRPr lang="zh-CN" altLang="en-US" sz="1600"/>
          </a:p>
          <a:p>
            <a:pPr indent="457200" fontAlgn="auto">
              <a:lnSpc>
                <a:spcPct val="150000"/>
              </a:lnSpc>
            </a:pPr>
            <a:r>
              <a:rPr lang="zh-CN" altLang="en-US" sz="1600"/>
              <a:t>缺点：</a:t>
            </a:r>
            <a:endParaRPr lang="zh-CN" altLang="en-US" sz="1600"/>
          </a:p>
          <a:p>
            <a:pPr marL="457200" lvl="1" indent="457200" fontAlgn="auto">
              <a:lnSpc>
                <a:spcPct val="150000"/>
              </a:lnSpc>
            </a:pPr>
            <a:r>
              <a:rPr lang="zh-CN" altLang="en-US" sz="1600"/>
              <a:t>分析多目标追踪</a:t>
            </a:r>
            <a:r>
              <a:rPr lang="zh-CN" altLang="en-US" sz="1600"/>
              <a:t>系统中少了对足球的检测，因此会在复赛中进行训练，将足球检测模型也嵌入到多目标追踪系统。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62954" y="6498037"/>
            <a:ext cx="2844800" cy="365125"/>
          </a:xfrm>
        </p:spPr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矩形​​ 9"/>
          <p:cNvSpPr/>
          <p:nvPr/>
        </p:nvSpPr>
        <p:spPr>
          <a:xfrm>
            <a:off x="2336697" y="2798944"/>
            <a:ext cx="6844017" cy="120612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2336696" y="3028895"/>
            <a:ext cx="6844017" cy="797560"/>
          </a:xfrm>
          <a:prstGeom prst="rect">
            <a:avLst/>
          </a:prstGeom>
          <a:noFill/>
        </p:spPr>
        <p:txBody>
          <a:bodyPr wrap="square" lIns="121908" tIns="60955" rIns="121908" bIns="60955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复赛方案介绍</a:t>
            </a:r>
            <a:endParaRPr kumimoji="1" lang="zh-CN" altLang="en-US" sz="4400" b="1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473264" y="2692524"/>
            <a:ext cx="1847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灯片编号占位符 35"/>
          <p:cNvSpPr txBox="1"/>
          <p:nvPr/>
        </p:nvSpPr>
        <p:spPr>
          <a:xfrm>
            <a:off x="9328205" y="6400237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defPPr>
              <a:defRPr lang="en-US"/>
            </a:defPPr>
            <a:lvl1pPr marL="0" algn="r" defTabSz="1218565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16" name="任意多边形 11"/>
          <p:cNvSpPr/>
          <p:nvPr/>
        </p:nvSpPr>
        <p:spPr>
          <a:xfrm>
            <a:off x="5192" y="6669360"/>
            <a:ext cx="12192000" cy="188640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平行四边形 16"/>
          <p:cNvSpPr/>
          <p:nvPr/>
        </p:nvSpPr>
        <p:spPr>
          <a:xfrm>
            <a:off x="5541836" y="6669360"/>
            <a:ext cx="1108327" cy="18864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平行四边形 12"/>
          <p:cNvSpPr/>
          <p:nvPr/>
        </p:nvSpPr>
        <p:spPr>
          <a:xfrm>
            <a:off x="1325581" y="332656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平行四边形 13"/>
          <p:cNvSpPr/>
          <p:nvPr/>
        </p:nvSpPr>
        <p:spPr>
          <a:xfrm>
            <a:off x="195582" y="332656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复赛方案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415415" y="1340485"/>
            <a:ext cx="484568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数据集分析</a:t>
            </a:r>
            <a:r>
              <a:rPr lang="en-US" altLang="zh-CN"/>
              <a:t>:</a:t>
            </a: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en-US" altLang="zh-CN" sz="1800"/>
              <a:t>images</a:t>
            </a:r>
            <a:r>
              <a:rPr lang="zh-CN" altLang="en-US" sz="1800"/>
              <a:t>下是所有的图片文夹件</a:t>
            </a:r>
            <a:r>
              <a:rPr lang="en-US" altLang="zh-CN" sz="1800"/>
              <a:t>,</a:t>
            </a:r>
            <a:r>
              <a:rPr lang="zh-CN" altLang="en-US" sz="1800"/>
              <a:t>每个文件夹里面存储的是同一个球员的不同时刻下的图片</a:t>
            </a:r>
            <a:r>
              <a:rPr lang="en-US" altLang="zh-CN" sz="1800"/>
              <a:t>,</a:t>
            </a:r>
            <a:r>
              <a:rPr lang="zh-CN" altLang="en-US" sz="1800"/>
              <a:t>值得注意的是并不是每一张图片都能看清球衣号</a:t>
            </a:r>
            <a:r>
              <a:rPr lang="en-US" altLang="zh-CN" sz="1800"/>
              <a:t>.</a:t>
            </a:r>
            <a:endParaRPr lang="en-US" altLang="zh-CN" sz="1800"/>
          </a:p>
          <a:p>
            <a:pPr indent="0" fontAlgn="auto">
              <a:lnSpc>
                <a:spcPct val="150000"/>
              </a:lnSpc>
            </a:pPr>
            <a:r>
              <a:rPr lang="en-US" altLang="zh-CN" sz="1800"/>
              <a:t>train_gt.json</a:t>
            </a:r>
            <a:r>
              <a:rPr lang="zh-CN" altLang="en-US" sz="1800"/>
              <a:t>按照字典的形式存储标签</a:t>
            </a:r>
            <a:r>
              <a:rPr lang="en-US" altLang="zh-CN" sz="1800"/>
              <a:t>,</a:t>
            </a:r>
            <a:r>
              <a:rPr lang="zh-CN" altLang="en-US" sz="1800"/>
              <a:t>每个文件夹分配一个唯一的球衣号</a:t>
            </a:r>
            <a:r>
              <a:rPr lang="en-US" altLang="zh-CN" sz="1800"/>
              <a:t>,</a:t>
            </a:r>
            <a:r>
              <a:rPr lang="zh-CN" altLang="en-US" sz="1800"/>
              <a:t>如果某文件夹下所有的图片都看不清球衣号</a:t>
            </a:r>
            <a:r>
              <a:rPr lang="en-US" altLang="zh-CN" sz="1800"/>
              <a:t>,</a:t>
            </a:r>
            <a:r>
              <a:rPr lang="zh-CN" altLang="en-US" sz="1800"/>
              <a:t>那么将被标注为</a:t>
            </a:r>
            <a:r>
              <a:rPr lang="en-US" altLang="zh-CN" sz="1800"/>
              <a:t>-1.</a:t>
            </a:r>
            <a:endParaRPr lang="en-US" altLang="zh-CN" sz="1800"/>
          </a:p>
        </p:txBody>
      </p:sp>
      <p:sp>
        <p:nvSpPr>
          <p:cNvPr id="4" name="文本框 3"/>
          <p:cNvSpPr txBox="1"/>
          <p:nvPr/>
        </p:nvSpPr>
        <p:spPr>
          <a:xfrm>
            <a:off x="1384300" y="4364990"/>
            <a:ext cx="892937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任务分析</a:t>
            </a:r>
            <a:r>
              <a:rPr lang="en-US" altLang="zh-CN"/>
              <a:t>:</a:t>
            </a:r>
            <a:endParaRPr lang="en-US" altLang="zh-CN"/>
          </a:p>
          <a:p>
            <a:pPr indent="457200" fontAlgn="auto">
              <a:lnSpc>
                <a:spcPct val="150000"/>
              </a:lnSpc>
            </a:pPr>
            <a:r>
              <a:rPr lang="zh-CN" altLang="en-US" sz="1800"/>
              <a:t>在初赛中</a:t>
            </a:r>
            <a:r>
              <a:rPr lang="en-US" altLang="zh-CN" sz="1800"/>
              <a:t>,</a:t>
            </a:r>
            <a:r>
              <a:rPr lang="zh-CN" altLang="en-US" sz="1800"/>
              <a:t>我们的任务实现了对视频中球员的追踪</a:t>
            </a:r>
            <a:r>
              <a:rPr lang="en-US" altLang="zh-CN" sz="1800"/>
              <a:t>,</a:t>
            </a:r>
            <a:r>
              <a:rPr lang="zh-CN" altLang="en-US" sz="1800"/>
              <a:t>成功将目标进行了框选</a:t>
            </a:r>
            <a:r>
              <a:rPr lang="en-US" altLang="zh-CN" sz="1800"/>
              <a:t>,</a:t>
            </a:r>
            <a:r>
              <a:rPr lang="zh-CN" altLang="en-US" sz="1800"/>
              <a:t>复赛任务是对初赛任务的延续</a:t>
            </a:r>
            <a:r>
              <a:rPr lang="en-US" altLang="zh-CN" sz="1800"/>
              <a:t>,</a:t>
            </a:r>
            <a:r>
              <a:rPr lang="zh-CN" altLang="en-US" sz="1800"/>
              <a:t>即对框选中的球员的球衣号进行识别</a:t>
            </a:r>
            <a:r>
              <a:rPr lang="en-US" altLang="zh-CN" sz="1800"/>
              <a:t>,</a:t>
            </a:r>
            <a:r>
              <a:rPr lang="zh-CN" altLang="en-US" sz="1800"/>
              <a:t>确认球员身份</a:t>
            </a:r>
            <a:r>
              <a:rPr lang="en-US" altLang="zh-CN" sz="1800"/>
              <a:t>.</a:t>
            </a:r>
            <a:r>
              <a:rPr lang="zh-CN" altLang="en-US" sz="1800"/>
              <a:t>属于</a:t>
            </a:r>
            <a:r>
              <a:rPr lang="en-US" altLang="zh-CN" sz="1800"/>
              <a:t>OCR</a:t>
            </a:r>
            <a:r>
              <a:rPr lang="zh-CN" altLang="en-US" sz="1800"/>
              <a:t>任务。</a:t>
            </a: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343660" y="5876925"/>
            <a:ext cx="840422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zh-CN" altLang="en-US" sz="2400" b="0" i="0"/>
              <a:t>数据集</a:t>
            </a:r>
            <a:r>
              <a:rPr lang="en-US" altLang="zh-CN" sz="2400" b="0" i="0"/>
              <a:t>:https://aistudio.baidu.com/datasetdetail/291145 </a:t>
            </a:r>
            <a:endParaRPr lang="en-US" altLang="zh-CN" sz="2400" b="0" i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6045" y="1924050"/>
            <a:ext cx="4277995" cy="22821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复赛方案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1343660" y="6041390"/>
            <a:ext cx="924750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en-US" altLang="zh-CN" sz="2400" b="0" i="0"/>
              <a:t>https://github.com/Rohitkushwaha79/Soccernet-Jersey-Number-OCR </a:t>
            </a:r>
            <a:endParaRPr lang="en-US" altLang="zh-CN" sz="2400" b="0" i="0"/>
          </a:p>
        </p:txBody>
      </p:sp>
      <p:sp>
        <p:nvSpPr>
          <p:cNvPr id="2" name="文本框 1"/>
          <p:cNvSpPr txBox="1"/>
          <p:nvPr/>
        </p:nvSpPr>
        <p:spPr>
          <a:xfrm>
            <a:off x="1343660" y="1118235"/>
            <a:ext cx="8990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方案采用了不断演进的方式，从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CnOcr--&gt;CnOcr--&gt;PaddleOCR--&gt;</a:t>
            </a:r>
            <a:r>
              <a:rPr lang="en-US" altLang="zh-CN">
                <a:sym typeface="+mn-ea"/>
              </a:rPr>
              <a:t>Soccernet-Jersey-Number-OCR</a:t>
            </a:r>
            <a:r>
              <a:rPr lang="zh-CN" altLang="en-US">
                <a:sym typeface="+mn-ea"/>
              </a:rPr>
              <a:t>。最终在</a:t>
            </a:r>
            <a:r>
              <a:rPr lang="en-US" altLang="zh-CN">
                <a:sym typeface="+mn-ea"/>
              </a:rPr>
              <a:t>Soccernet-Jersey-Number-OCR</a:t>
            </a:r>
            <a:r>
              <a:rPr lang="zh-CN" altLang="en-US">
                <a:sym typeface="+mn-ea"/>
              </a:rPr>
              <a:t>上球衣号识别模型性能在测试集上达到了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0.81748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944370" y="2548255"/>
          <a:ext cx="8171180" cy="326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795"/>
                <a:gridCol w="2042795"/>
                <a:gridCol w="2042795"/>
                <a:gridCol w="2042795"/>
              </a:tblGrid>
              <a:tr h="4603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800" i="0"/>
                        <a:t>score</a:t>
                      </a:r>
                      <a:endParaRPr lang="en-US" altLang="zh-CN" sz="1100" b="0" i="0">
                        <a:latin typeface="Monospaced Number"/>
                        <a:ea typeface="Monospaced Number"/>
                      </a:endParaRPr>
                    </a:p>
                  </a:txBody>
                  <a:tcPr marL="238442" marR="238442" marT="0" marB="0" anchor="ctr" anchorCtr="0"/>
                </a:tc>
                <a:tc>
                  <a:txBody>
                    <a:bodyPr/>
                    <a:p>
                      <a:r>
                        <a:rPr lang="zh-CN" altLang="en-US" sz="1800" i="0">
                          <a:latin typeface="+mn-ea"/>
                        </a:rPr>
                        <a:t>score</a:t>
                      </a:r>
                      <a:r>
                        <a:rPr lang="en-US" altLang="zh-CN" sz="1800" i="0">
                          <a:latin typeface="+mn-ea"/>
                        </a:rPr>
                        <a:t>_neg</a:t>
                      </a:r>
                      <a:endParaRPr lang="en-US" altLang="zh-CN" sz="1800" b="0" i="0">
                        <a:latin typeface="+mn-ea"/>
                      </a:endParaRPr>
                    </a:p>
                  </a:txBody>
                  <a:tcPr marL="238442" marR="238442" marT="0" marB="0" anchor="ctr" anchorCtr="0"/>
                </a:tc>
                <a:tc>
                  <a:txBody>
                    <a:bodyPr/>
                    <a:p>
                      <a:r>
                        <a:rPr lang="zh-CN" altLang="en-US" sz="1800" i="0"/>
                        <a:t>score</a:t>
                      </a:r>
                      <a:r>
                        <a:rPr lang="en-US" altLang="zh-CN" sz="1800" i="0"/>
                        <a:t>_pos</a:t>
                      </a:r>
                      <a:endParaRPr lang="en-US" altLang="zh-CN" sz="1800" b="0" i="0">
                        <a:latin typeface="Monospaced Number"/>
                        <a:ea typeface="Monospaced Number"/>
                      </a:endParaRPr>
                    </a:p>
                  </a:txBody>
                  <a:tcPr marL="238442" marR="238442" marT="0" marB="0" anchor="ctr" anchorCtr="0"/>
                </a:tc>
              </a:tr>
              <a:tr h="26733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全为-1</a:t>
                      </a:r>
                      <a:endParaRPr lang="en-US" altLang="zh-CN" sz="11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0.10306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0.34352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26733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easyocr</a:t>
                      </a:r>
                      <a:endParaRPr lang="en-US" altLang="zh-CN" sz="11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0.26888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0.45252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0.19018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26733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CnOcr</a:t>
                      </a:r>
                      <a:endParaRPr lang="en-US" altLang="zh-CN" sz="11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0.58959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0.56647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0.5995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46926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PaddleOCR（默认配置）</a:t>
                      </a:r>
                      <a:endParaRPr lang="en-US" altLang="zh-CN" sz="11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0.47593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0.60198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0.42191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46799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easyocr+yolov8m-pose.pt</a:t>
                      </a:r>
                      <a:endParaRPr lang="en-US" altLang="zh-CN" sz="1100" b="1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0.56477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0.66887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0.52015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59817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Jersey-Number+yolov8m-pose.pt</a:t>
                      </a:r>
                      <a:endParaRPr lang="en-US" altLang="zh-CN" sz="1100" b="1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1100" b="1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0.81061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0.81833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0.8073</a:t>
                      </a:r>
                      <a:endParaRPr lang="en-US" altLang="zh-CN" sz="1100" b="0" i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4673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Jersey-Number+easy_ViTPose</a:t>
                      </a:r>
                      <a:endParaRPr lang="en-US" altLang="zh-CN" sz="1100" b="1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0.81748</a:t>
                      </a:r>
                      <a:endParaRPr lang="en-US" altLang="zh-CN" sz="1100" b="0" i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0.80595</a:t>
                      </a:r>
                      <a:endParaRPr lang="en-US" altLang="zh-CN" sz="1100" b="0" i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100" b="0" i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0.82242</a:t>
                      </a:r>
                      <a:endParaRPr lang="en-US" altLang="zh-CN" sz="1100" b="0" i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复赛方案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580390" y="5516880"/>
            <a:ext cx="9247505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参考：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algn="l">
              <a:buClrTx/>
              <a:buSzTx/>
              <a:buFontTx/>
            </a:pPr>
            <a:r>
              <a:rPr lang="en-US" altLang="zh-CN" sz="1800" b="0" i="0"/>
              <a:t>https://github.com/Rohitkushwaha79/Soccernet-Jersey-Number-OCR</a:t>
            </a:r>
            <a:endParaRPr lang="en-US" altLang="zh-CN" sz="1800" b="0" i="0"/>
          </a:p>
          <a:p>
            <a:pPr marL="0" algn="l">
              <a:buClrTx/>
              <a:buSzTx/>
              <a:buFontTx/>
            </a:pPr>
            <a:r>
              <a:rPr lang="en-US" altLang="zh-CN" sz="1800" b="0" i="0"/>
              <a:t>https://github.com/JunkyByte/easy_ViTPose</a:t>
            </a:r>
            <a:endParaRPr lang="en-US" altLang="zh-CN" sz="1800" b="0" i="0"/>
          </a:p>
          <a:p>
            <a:pPr marL="0" algn="l">
              <a:buClrTx/>
              <a:buSzTx/>
              <a:buFontTx/>
            </a:pPr>
            <a:r>
              <a:rPr lang="en-US" altLang="zh-CN" sz="1800" b="0" i="0"/>
              <a:t>https://github.com/ultralytics/ultralytics </a:t>
            </a:r>
            <a:endParaRPr lang="en-US" altLang="zh-CN" sz="1800" b="0" i="0"/>
          </a:p>
        </p:txBody>
      </p:sp>
      <p:sp>
        <p:nvSpPr>
          <p:cNvPr id="2" name="文本框 1"/>
          <p:cNvSpPr txBox="1"/>
          <p:nvPr/>
        </p:nvSpPr>
        <p:spPr>
          <a:xfrm>
            <a:off x="911225" y="908685"/>
            <a:ext cx="8990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球衣号识别</a:t>
            </a:r>
            <a:r>
              <a:rPr lang="en-US" altLang="zh-CN">
                <a:sym typeface="+mn-ea"/>
              </a:rPr>
              <a:t>Soccernet-Jersey-Number-OCR</a:t>
            </a:r>
            <a:r>
              <a:rPr lang="zh-CN" altLang="en-US">
                <a:sym typeface="+mn-ea"/>
              </a:rPr>
              <a:t>方案介绍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2253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73" y="1906270"/>
            <a:ext cx="763587" cy="1649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10" y="2348865"/>
            <a:ext cx="1544638" cy="782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2063115" y="2103755"/>
            <a:ext cx="2245360" cy="124396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79015" y="2247900"/>
            <a:ext cx="1969770" cy="977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姿态识别</a:t>
            </a:r>
            <a:endParaRPr lang="zh-CN" altLang="en-US" sz="1800"/>
          </a:p>
          <a:p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yolov8m-pose.pt</a:t>
            </a:r>
            <a:endParaRPr lang="en-US" altLang="zh-CN" sz="18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easy_ViTPose</a:t>
            </a:r>
            <a:endParaRPr lang="zh-CN" altLang="en-US" sz="1800"/>
          </a:p>
          <a:p>
            <a:endParaRPr lang="zh-CN" altLang="en-US" sz="1800"/>
          </a:p>
        </p:txBody>
      </p:sp>
      <p:sp>
        <p:nvSpPr>
          <p:cNvPr id="11" name="圆角矩形 10"/>
          <p:cNvSpPr/>
          <p:nvPr/>
        </p:nvSpPr>
        <p:spPr>
          <a:xfrm>
            <a:off x="4727575" y="4166235"/>
            <a:ext cx="1963420" cy="112331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67275" y="4276725"/>
            <a:ext cx="1736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OCR</a:t>
            </a:r>
            <a:r>
              <a:rPr lang="zh-CN" altLang="en-US">
                <a:sym typeface="+mn-ea"/>
              </a:rPr>
              <a:t>模型</a:t>
            </a:r>
            <a:endParaRPr lang="zh-CN" altLang="en-US"/>
          </a:p>
          <a:p>
            <a:r>
              <a:rPr lang="en-US" altLang="zh-CN"/>
              <a:t>CTC-CRNN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65" y="1556385"/>
            <a:ext cx="5344160" cy="406463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39695" y="4391978"/>
            <a:ext cx="1050925" cy="65405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r>
              <a:rPr lang="en-US" altLang="zh-CN" strike="noStrike" noProof="1"/>
              <a:t>10</a:t>
            </a:r>
            <a:endParaRPr lang="en-US" altLang="zh-CN" strike="noStrike" noProof="1"/>
          </a:p>
        </p:txBody>
      </p:sp>
      <p:cxnSp>
        <p:nvCxnSpPr>
          <p:cNvPr id="16" name="直接箭头连接符 15"/>
          <p:cNvCxnSpPr>
            <a:stCxn id="22531" idx="3"/>
            <a:endCxn id="4" idx="1"/>
          </p:cNvCxnSpPr>
          <p:nvPr/>
        </p:nvCxnSpPr>
        <p:spPr>
          <a:xfrm flipV="1">
            <a:off x="1343660" y="2726055"/>
            <a:ext cx="719455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3"/>
            <a:endCxn id="22532" idx="1"/>
          </p:cNvCxnSpPr>
          <p:nvPr/>
        </p:nvCxnSpPr>
        <p:spPr>
          <a:xfrm>
            <a:off x="4308475" y="2726055"/>
            <a:ext cx="622935" cy="1460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22532" idx="2"/>
            <a:endCxn id="11" idx="0"/>
          </p:cNvCxnSpPr>
          <p:nvPr/>
        </p:nvCxnSpPr>
        <p:spPr>
          <a:xfrm>
            <a:off x="5704205" y="3131820"/>
            <a:ext cx="5080" cy="10344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1" idx="1"/>
            <a:endCxn id="15" idx="3"/>
          </p:cNvCxnSpPr>
          <p:nvPr/>
        </p:nvCxnSpPr>
        <p:spPr>
          <a:xfrm flipH="1" flipV="1">
            <a:off x="3690620" y="4719320"/>
            <a:ext cx="1036955" cy="88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875" y="88900"/>
            <a:ext cx="7907020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复赛方案介绍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补充足球检测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642110" y="1960880"/>
          <a:ext cx="8966200" cy="465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240"/>
                <a:gridCol w="1793240"/>
                <a:gridCol w="1793240"/>
                <a:gridCol w="1793240"/>
                <a:gridCol w="1793240"/>
              </a:tblGrid>
              <a:tr h="7867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metrics/precision(B)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  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metrics/recall(B)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anchor="ctr" anchorCtr="0"/>
                </a:tc>
                <a:tc>
                  <a:txBody>
                    <a:bodyPr/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   metrics/mAP50(B)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anchor="ctr" anchorCtr="0"/>
                </a:tc>
                <a:tc>
                  <a:txBody>
                    <a:bodyPr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metrics/mAP50-95(B)</a:t>
                      </a:r>
                      <a:endParaRPr lang="en-US" altLang="zh-CN" sz="16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842" marR="9842" marT="9842" anchor="ctr" anchorCtr="0"/>
                </a:tc>
              </a:tr>
              <a:tr h="6483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YOLOV8+epoch20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/>
                        <a:t>0.636               </a:t>
                      </a:r>
                      <a:endParaRPr lang="zh-CN" altLang="en-US" b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sym typeface="+mn-ea"/>
                        </a:rPr>
                        <a:t>0.418  </a:t>
                      </a:r>
                      <a:endParaRPr lang="zh-CN" altLang="en-US" sz="1800" b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sym typeface="+mn-ea"/>
                        </a:rPr>
                        <a:t>0.429 </a:t>
                      </a:r>
                      <a:endParaRPr lang="zh-CN" altLang="en-US" sz="1800" b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/>
                        <a:t>0.179</a:t>
                      </a:r>
                      <a:endParaRPr lang="en-US" altLang="zh-CN" b="0"/>
                    </a:p>
                  </a:txBody>
                  <a:tcPr/>
                </a:tc>
              </a:tr>
              <a:tr h="6483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YOLOV8+epoch40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/>
                        <a:t>0.654                    </a:t>
                      </a:r>
                      <a:endParaRPr lang="zh-CN" altLang="en-US" b="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sym typeface="+mn-ea"/>
                        </a:rPr>
                        <a:t>0.428</a:t>
                      </a:r>
                      <a:endParaRPr lang="zh-CN" altLang="en-US" sz="1800" b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sym typeface="+mn-ea"/>
                        </a:rPr>
                        <a:t>0.448 </a:t>
                      </a:r>
                      <a:endParaRPr lang="zh-CN" altLang="en-US" sz="1800" b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sym typeface="+mn-ea"/>
                        </a:rPr>
                        <a:t>0.193 </a:t>
                      </a:r>
                      <a:endParaRPr lang="zh-CN" altLang="en-US" sz="1800" b="0">
                        <a:sym typeface="+mn-ea"/>
                      </a:endParaRPr>
                    </a:p>
                  </a:txBody>
                  <a:tcPr/>
                </a:tc>
              </a:tr>
              <a:tr h="6470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YOLOV8_p2+epoch</a:t>
                      </a:r>
                      <a:r>
                        <a:rPr lang="en-US" sz="1800">
                          <a:sym typeface="+mn-ea"/>
                        </a:rPr>
                        <a:t>20+</a:t>
                      </a:r>
                      <a:r>
                        <a:rPr lang="en-US" altLang="en-US" sz="1800">
                          <a:sym typeface="+mn-ea"/>
                        </a:rPr>
                        <a:t>aug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800" b="0" i="0"/>
                        <a:t>0.74412</a:t>
                      </a:r>
                      <a:endParaRPr lang="zh-CN" altLang="en-US" sz="1800" b="0" i="0"/>
                    </a:p>
                  </a:txBody>
                  <a:tcPr marL="9842" marR="9842" marT="9842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800" b="0" i="0"/>
                        <a:t>0.66088</a:t>
                      </a:r>
                      <a:endParaRPr lang="zh-CN" altLang="en-US" sz="1800" b="0" i="0"/>
                    </a:p>
                  </a:txBody>
                  <a:tcPr marL="9842" marR="9842" marT="9842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800" b="0" i="0"/>
                        <a:t>0.68443</a:t>
                      </a:r>
                      <a:endParaRPr lang="zh-CN" altLang="en-US" sz="1800" b="0" i="0"/>
                    </a:p>
                  </a:txBody>
                  <a:tcPr marL="9842" marR="9842" marT="9842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800" b="0" i="0"/>
                        <a:t>0.32853</a:t>
                      </a:r>
                      <a:endParaRPr lang="zh-CN" altLang="en-US" sz="1800" b="0" i="0"/>
                    </a:p>
                  </a:txBody>
                  <a:tcPr marL="9842" marR="9842" marT="9842" anchor="ctr" anchorCtr="0"/>
                </a:tc>
              </a:tr>
              <a:tr h="1018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YOLOV8_p2+epoch</a:t>
                      </a:r>
                      <a:r>
                        <a:rPr lang="en-US" sz="1800">
                          <a:sym typeface="+mn-ea"/>
                        </a:rPr>
                        <a:t>28</a:t>
                      </a:r>
                      <a:endParaRPr lang="en-US" sz="1800"/>
                    </a:p>
                    <a:p>
                      <a:pPr>
                        <a:buNone/>
                      </a:pPr>
                      <a:r>
                        <a:rPr lang="en-US" altLang="en-US"/>
                        <a:t>+</a:t>
                      </a:r>
                      <a:r>
                        <a:rPr lang="en-US" altLang="en-US"/>
                        <a:t>noaug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0" i="0"/>
                        <a:t>0.77                </a:t>
                      </a:r>
                      <a:endParaRPr lang="zh-CN" altLang="en-US" sz="1800" b="0" i="0"/>
                    </a:p>
                  </a:txBody>
                  <a:tcPr marL="9842" marR="9842" marT="9842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0.678 </a:t>
                      </a:r>
                      <a:endParaRPr lang="zh-CN" altLang="en-US" sz="1800" b="0" i="0"/>
                    </a:p>
                  </a:txBody>
                  <a:tcPr marL="9842" marR="9842" marT="9842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0.734 </a:t>
                      </a:r>
                      <a:endParaRPr lang="zh-CN" altLang="en-US" sz="1800" b="0" i="0"/>
                    </a:p>
                  </a:txBody>
                  <a:tcPr marL="9842" marR="9842" marT="9842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0.374</a:t>
                      </a:r>
                      <a:endParaRPr lang="zh-CN" altLang="en-US" sz="1800" b="0" i="0"/>
                    </a:p>
                  </a:txBody>
                  <a:tcPr marL="9842" marR="9842" marT="9842" anchor="ctr" anchorCtr="0"/>
                </a:tc>
              </a:tr>
              <a:tr h="904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YOLOV8_p2+epoch</a:t>
                      </a:r>
                      <a:r>
                        <a:rPr lang="en-US" sz="1800">
                          <a:sym typeface="+mn-ea"/>
                        </a:rPr>
                        <a:t>68</a:t>
                      </a:r>
                      <a:r>
                        <a:rPr lang="en-US" altLang="en-US" sz="2400">
                          <a:sym typeface="+mn-ea"/>
                        </a:rPr>
                        <a:t>+noaug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800" b="0" i="0"/>
                        <a:t>0.78581</a:t>
                      </a:r>
                      <a:endParaRPr lang="zh-CN" altLang="en-US" sz="1800" b="0" i="0"/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800" b="0" i="0"/>
                        <a:t>0.69998</a:t>
                      </a:r>
                      <a:endParaRPr lang="zh-CN" altLang="en-US" sz="1800" b="0" i="0"/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800" b="0" i="0"/>
                        <a:t>0.77321</a:t>
                      </a:r>
                      <a:endParaRPr lang="zh-CN" altLang="en-US" sz="1800" b="0" i="0"/>
                    </a:p>
                  </a:txBody>
                  <a:tcPr marL="9842" marR="9842" marT="9842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800" b="0" i="0"/>
                        <a:t>0.41235</a:t>
                      </a:r>
                      <a:endParaRPr lang="zh-CN" altLang="en-US" sz="1800" b="0" i="0"/>
                    </a:p>
                  </a:txBody>
                  <a:tcPr marL="9842" marR="9842" marT="9842" marB="0"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99515" y="980440"/>
            <a:ext cx="9000490" cy="535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2000"/>
              <a:t>由于初赛方案中的目标追踪缺少对足球的检测，采用</a:t>
            </a:r>
            <a:r>
              <a:rPr lang="en-US" altLang="zh-CN" sz="2000">
                <a:sym typeface="+mn-ea"/>
              </a:rPr>
              <a:t>YOLOV8_p2</a:t>
            </a:r>
            <a:r>
              <a:rPr lang="zh-CN" altLang="en-US" sz="2000">
                <a:sym typeface="+mn-ea"/>
              </a:rPr>
              <a:t>结构，将在初赛数据进行预处理，只将足球的类别筛选出来训练足球检测模型。</a:t>
            </a:r>
            <a:endParaRPr lang="zh-CN" altLang="en-US" sz="200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62954" y="6498037"/>
            <a:ext cx="2844800" cy="365125"/>
          </a:xfrm>
        </p:spPr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矩形​​ 9"/>
          <p:cNvSpPr/>
          <p:nvPr/>
        </p:nvSpPr>
        <p:spPr>
          <a:xfrm>
            <a:off x="2336697" y="2798944"/>
            <a:ext cx="6844017" cy="120612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2336696" y="3028895"/>
            <a:ext cx="6844017" cy="1474470"/>
          </a:xfrm>
          <a:prstGeom prst="rect">
            <a:avLst/>
          </a:prstGeom>
          <a:noFill/>
        </p:spPr>
        <p:txBody>
          <a:bodyPr wrap="square" lIns="121908" tIns="60955" rIns="121908" bIns="60955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智能体方案介绍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473264" y="2692524"/>
            <a:ext cx="1847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灯片编号占位符 35"/>
          <p:cNvSpPr txBox="1"/>
          <p:nvPr/>
        </p:nvSpPr>
        <p:spPr>
          <a:xfrm>
            <a:off x="9328205" y="6400237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defPPr>
              <a:defRPr lang="en-US"/>
            </a:defPPr>
            <a:lvl1pPr marL="0" algn="r" defTabSz="1218565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16" name="任意多边形 11"/>
          <p:cNvSpPr/>
          <p:nvPr/>
        </p:nvSpPr>
        <p:spPr>
          <a:xfrm>
            <a:off x="5192" y="6669360"/>
            <a:ext cx="12192000" cy="188640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平行四边形 16"/>
          <p:cNvSpPr/>
          <p:nvPr/>
        </p:nvSpPr>
        <p:spPr>
          <a:xfrm>
            <a:off x="5541836" y="6669360"/>
            <a:ext cx="1108327" cy="18864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平行四边形 12"/>
          <p:cNvSpPr/>
          <p:nvPr/>
        </p:nvSpPr>
        <p:spPr>
          <a:xfrm>
            <a:off x="1325581" y="332656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平行四边形 13"/>
          <p:cNvSpPr/>
          <p:nvPr/>
        </p:nvSpPr>
        <p:spPr>
          <a:xfrm>
            <a:off x="195582" y="332656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3"/>
          <p:cNvGrpSpPr/>
          <p:nvPr/>
        </p:nvGrpSpPr>
        <p:grpSpPr bwMode="auto">
          <a:xfrm>
            <a:off x="855466" y="1350777"/>
            <a:ext cx="10488084" cy="4195234"/>
            <a:chOff x="460" y="1187"/>
            <a:chExt cx="4955" cy="1982"/>
          </a:xfrm>
        </p:grpSpPr>
        <p:sp>
          <p:nvSpPr>
            <p:cNvPr id="211" name="Freeform 4"/>
            <p:cNvSpPr/>
            <p:nvPr/>
          </p:nvSpPr>
          <p:spPr bwMode="ltGray">
            <a:xfrm>
              <a:off x="551" y="1275"/>
              <a:ext cx="1457" cy="1812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2" name="Freeform 5"/>
            <p:cNvSpPr/>
            <p:nvPr/>
          </p:nvSpPr>
          <p:spPr bwMode="ltGray">
            <a:xfrm>
              <a:off x="505" y="1448"/>
              <a:ext cx="39" cy="26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3" name="Freeform 6"/>
            <p:cNvSpPr/>
            <p:nvPr/>
          </p:nvSpPr>
          <p:spPr bwMode="ltGray">
            <a:xfrm>
              <a:off x="858" y="1563"/>
              <a:ext cx="45" cy="30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4" name="Freeform 7"/>
            <p:cNvSpPr/>
            <p:nvPr/>
          </p:nvSpPr>
          <p:spPr bwMode="ltGray">
            <a:xfrm>
              <a:off x="1757" y="1615"/>
              <a:ext cx="113" cy="69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5" name="Freeform 8"/>
            <p:cNvSpPr/>
            <p:nvPr/>
          </p:nvSpPr>
          <p:spPr bwMode="ltGray">
            <a:xfrm>
              <a:off x="1212" y="1974"/>
              <a:ext cx="182" cy="79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6" name="Freeform 9"/>
            <p:cNvSpPr/>
            <p:nvPr/>
          </p:nvSpPr>
          <p:spPr bwMode="ltGray">
            <a:xfrm>
              <a:off x="1362" y="2034"/>
              <a:ext cx="114" cy="38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7" name="Freeform 10"/>
            <p:cNvSpPr/>
            <p:nvPr/>
          </p:nvSpPr>
          <p:spPr bwMode="ltGray">
            <a:xfrm>
              <a:off x="1483" y="2058"/>
              <a:ext cx="43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8" name="Freeform 11"/>
            <p:cNvSpPr/>
            <p:nvPr/>
          </p:nvSpPr>
          <p:spPr bwMode="ltGray">
            <a:xfrm>
              <a:off x="1547" y="2061"/>
              <a:ext cx="14" cy="24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9" name="Freeform 12"/>
            <p:cNvSpPr/>
            <p:nvPr/>
          </p:nvSpPr>
          <p:spPr bwMode="ltGray">
            <a:xfrm>
              <a:off x="1336" y="1270"/>
              <a:ext cx="207" cy="82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0" name="Freeform 13"/>
            <p:cNvSpPr/>
            <p:nvPr/>
          </p:nvSpPr>
          <p:spPr bwMode="ltGray">
            <a:xfrm>
              <a:off x="1428" y="1232"/>
              <a:ext cx="168" cy="56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1" name="Freeform 14"/>
            <p:cNvSpPr/>
            <p:nvPr/>
          </p:nvSpPr>
          <p:spPr bwMode="ltGray">
            <a:xfrm>
              <a:off x="1664" y="1297"/>
              <a:ext cx="268" cy="178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2" name="Freeform 15"/>
            <p:cNvSpPr/>
            <p:nvPr/>
          </p:nvSpPr>
          <p:spPr bwMode="ltGray">
            <a:xfrm>
              <a:off x="1662" y="1221"/>
              <a:ext cx="51" cy="34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3" name="Freeform 16"/>
            <p:cNvSpPr/>
            <p:nvPr/>
          </p:nvSpPr>
          <p:spPr bwMode="ltGray">
            <a:xfrm>
              <a:off x="1565" y="1286"/>
              <a:ext cx="75" cy="39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4" name="Freeform 17"/>
            <p:cNvSpPr/>
            <p:nvPr/>
          </p:nvSpPr>
          <p:spPr bwMode="ltGray">
            <a:xfrm>
              <a:off x="1644" y="1294"/>
              <a:ext cx="62" cy="23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5" name="Freeform 18"/>
            <p:cNvSpPr/>
            <p:nvPr/>
          </p:nvSpPr>
          <p:spPr bwMode="ltGray">
            <a:xfrm>
              <a:off x="1610" y="1260"/>
              <a:ext cx="74" cy="32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6" name="Freeform 19"/>
            <p:cNvSpPr/>
            <p:nvPr/>
          </p:nvSpPr>
          <p:spPr bwMode="ltGray">
            <a:xfrm>
              <a:off x="1579" y="1230"/>
              <a:ext cx="51" cy="22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7" name="Freeform 20"/>
            <p:cNvSpPr/>
            <p:nvPr/>
          </p:nvSpPr>
          <p:spPr bwMode="ltGray">
            <a:xfrm>
              <a:off x="1710" y="1233"/>
              <a:ext cx="131" cy="72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8" name="Freeform 21"/>
            <p:cNvSpPr/>
            <p:nvPr/>
          </p:nvSpPr>
          <p:spPr bwMode="ltGray">
            <a:xfrm>
              <a:off x="460" y="1462"/>
              <a:ext cx="29" cy="14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9" name="Freeform 22"/>
            <p:cNvSpPr/>
            <p:nvPr/>
          </p:nvSpPr>
          <p:spPr bwMode="ltGray">
            <a:xfrm>
              <a:off x="1331" y="1940"/>
              <a:ext cx="18" cy="11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0" name="Freeform 23"/>
            <p:cNvSpPr/>
            <p:nvPr/>
          </p:nvSpPr>
          <p:spPr bwMode="ltGray">
            <a:xfrm>
              <a:off x="1334" y="1963"/>
              <a:ext cx="19" cy="11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1" name="Freeform 24"/>
            <p:cNvSpPr/>
            <p:nvPr/>
          </p:nvSpPr>
          <p:spPr bwMode="ltGray">
            <a:xfrm>
              <a:off x="1569" y="2086"/>
              <a:ext cx="17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2" name="Freeform 25"/>
            <p:cNvSpPr/>
            <p:nvPr/>
          </p:nvSpPr>
          <p:spPr bwMode="ltGray">
            <a:xfrm>
              <a:off x="1711" y="1634"/>
              <a:ext cx="44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3" name="Freeform 26"/>
            <p:cNvSpPr/>
            <p:nvPr/>
          </p:nvSpPr>
          <p:spPr bwMode="ltGray">
            <a:xfrm>
              <a:off x="1596" y="1442"/>
              <a:ext cx="44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4" name="Freeform 27"/>
            <p:cNvSpPr/>
            <p:nvPr/>
          </p:nvSpPr>
          <p:spPr bwMode="ltGray">
            <a:xfrm>
              <a:off x="1671" y="1275"/>
              <a:ext cx="45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5" name="Freeform 28"/>
            <p:cNvSpPr/>
            <p:nvPr/>
          </p:nvSpPr>
          <p:spPr bwMode="ltGray">
            <a:xfrm>
              <a:off x="1744" y="1376"/>
              <a:ext cx="43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6" name="Freeform 29"/>
            <p:cNvSpPr/>
            <p:nvPr/>
          </p:nvSpPr>
          <p:spPr bwMode="ltGray">
            <a:xfrm>
              <a:off x="1762" y="1187"/>
              <a:ext cx="801" cy="323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7" name="Freeform 30"/>
            <p:cNvSpPr/>
            <p:nvPr/>
          </p:nvSpPr>
          <p:spPr bwMode="ltGray">
            <a:xfrm>
              <a:off x="2007" y="1359"/>
              <a:ext cx="45" cy="22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8" name="Freeform 31"/>
            <p:cNvSpPr/>
            <p:nvPr/>
          </p:nvSpPr>
          <p:spPr bwMode="ltGray">
            <a:xfrm>
              <a:off x="2333" y="1421"/>
              <a:ext cx="147" cy="50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9" name="Freeform 32"/>
            <p:cNvSpPr/>
            <p:nvPr/>
          </p:nvSpPr>
          <p:spPr bwMode="ltGray">
            <a:xfrm>
              <a:off x="2449" y="1268"/>
              <a:ext cx="45" cy="23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0" name="Freeform 33"/>
            <p:cNvSpPr/>
            <p:nvPr/>
          </p:nvSpPr>
          <p:spPr bwMode="ltGray">
            <a:xfrm>
              <a:off x="2758" y="1238"/>
              <a:ext cx="178" cy="59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1" name="Freeform 34"/>
            <p:cNvSpPr/>
            <p:nvPr/>
          </p:nvSpPr>
          <p:spPr bwMode="ltGray">
            <a:xfrm>
              <a:off x="2870" y="1269"/>
              <a:ext cx="55" cy="20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2" name="Freeform 35"/>
            <p:cNvSpPr/>
            <p:nvPr/>
          </p:nvSpPr>
          <p:spPr bwMode="ltGray">
            <a:xfrm>
              <a:off x="2534" y="1524"/>
              <a:ext cx="125" cy="123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3" name="Freeform 36"/>
            <p:cNvSpPr/>
            <p:nvPr/>
          </p:nvSpPr>
          <p:spPr bwMode="ltGray">
            <a:xfrm>
              <a:off x="2472" y="1568"/>
              <a:ext cx="79" cy="64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4" name="Freeform 37"/>
            <p:cNvSpPr/>
            <p:nvPr/>
          </p:nvSpPr>
          <p:spPr bwMode="ltGray">
            <a:xfrm>
              <a:off x="4411" y="2637"/>
              <a:ext cx="545" cy="463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5" name="Freeform 38"/>
            <p:cNvSpPr/>
            <p:nvPr/>
          </p:nvSpPr>
          <p:spPr bwMode="ltGray">
            <a:xfrm>
              <a:off x="4580" y="2393"/>
              <a:ext cx="367" cy="196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363046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6" name="Freeform 39"/>
            <p:cNvSpPr/>
            <p:nvPr/>
          </p:nvSpPr>
          <p:spPr bwMode="ltGray">
            <a:xfrm>
              <a:off x="4855" y="3115"/>
              <a:ext cx="52" cy="54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7" name="Freeform 40"/>
            <p:cNvSpPr/>
            <p:nvPr/>
          </p:nvSpPr>
          <p:spPr bwMode="ltGray">
            <a:xfrm>
              <a:off x="5011" y="3031"/>
              <a:ext cx="189" cy="79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8" name="Freeform 41"/>
            <p:cNvSpPr/>
            <p:nvPr/>
          </p:nvSpPr>
          <p:spPr bwMode="ltGray">
            <a:xfrm>
              <a:off x="5207" y="2984"/>
              <a:ext cx="119" cy="86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9" name="Freeform 42"/>
            <p:cNvSpPr/>
            <p:nvPr/>
          </p:nvSpPr>
          <p:spPr bwMode="ltGray">
            <a:xfrm>
              <a:off x="5270" y="2946"/>
              <a:ext cx="43" cy="24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0" name="Freeform 43"/>
            <p:cNvSpPr/>
            <p:nvPr/>
          </p:nvSpPr>
          <p:spPr bwMode="ltGray">
            <a:xfrm>
              <a:off x="3288" y="2491"/>
              <a:ext cx="142" cy="188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1" name="Freeform 44"/>
            <p:cNvSpPr/>
            <p:nvPr/>
          </p:nvSpPr>
          <p:spPr bwMode="ltGray">
            <a:xfrm>
              <a:off x="3900" y="2200"/>
              <a:ext cx="57" cy="57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2" name="Freeform 45"/>
            <p:cNvSpPr/>
            <p:nvPr/>
          </p:nvSpPr>
          <p:spPr bwMode="ltGray">
            <a:xfrm>
              <a:off x="4283" y="2261"/>
              <a:ext cx="128" cy="171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3" name="Freeform 46"/>
            <p:cNvSpPr/>
            <p:nvPr/>
          </p:nvSpPr>
          <p:spPr bwMode="ltGray">
            <a:xfrm>
              <a:off x="4175" y="2208"/>
              <a:ext cx="83" cy="128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4" name="Freeform 47"/>
            <p:cNvSpPr/>
            <p:nvPr/>
          </p:nvSpPr>
          <p:spPr bwMode="ltGray">
            <a:xfrm>
              <a:off x="4231" y="2311"/>
              <a:ext cx="46" cy="122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5" name="Freeform 48"/>
            <p:cNvSpPr/>
            <p:nvPr/>
          </p:nvSpPr>
          <p:spPr bwMode="ltGray">
            <a:xfrm>
              <a:off x="4283" y="2439"/>
              <a:ext cx="75" cy="50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6" name="Freeform 49"/>
            <p:cNvSpPr/>
            <p:nvPr/>
          </p:nvSpPr>
          <p:spPr bwMode="ltGray">
            <a:xfrm>
              <a:off x="4403" y="2350"/>
              <a:ext cx="95" cy="109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7" name="Freeform 50"/>
            <p:cNvSpPr/>
            <p:nvPr/>
          </p:nvSpPr>
          <p:spPr bwMode="ltGray">
            <a:xfrm>
              <a:off x="4371" y="1959"/>
              <a:ext cx="25" cy="67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8" name="Freeform 51"/>
            <p:cNvSpPr/>
            <p:nvPr/>
          </p:nvSpPr>
          <p:spPr bwMode="ltGray">
            <a:xfrm>
              <a:off x="4387" y="2070"/>
              <a:ext cx="70" cy="111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9" name="Freeform 52"/>
            <p:cNvSpPr/>
            <p:nvPr/>
          </p:nvSpPr>
          <p:spPr bwMode="ltGray">
            <a:xfrm>
              <a:off x="4436" y="2216"/>
              <a:ext cx="74" cy="74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0" name="Freeform 53"/>
            <p:cNvSpPr/>
            <p:nvPr/>
          </p:nvSpPr>
          <p:spPr bwMode="ltGray">
            <a:xfrm>
              <a:off x="4524" y="2348"/>
              <a:ext cx="33" cy="46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1" name="Freeform 54"/>
            <p:cNvSpPr/>
            <p:nvPr/>
          </p:nvSpPr>
          <p:spPr bwMode="ltGray">
            <a:xfrm>
              <a:off x="4505" y="2425"/>
              <a:ext cx="21" cy="16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2" name="Freeform 55"/>
            <p:cNvSpPr/>
            <p:nvPr/>
          </p:nvSpPr>
          <p:spPr bwMode="ltGray">
            <a:xfrm>
              <a:off x="4536" y="2415"/>
              <a:ext cx="52" cy="35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3" name="Freeform 56"/>
            <p:cNvSpPr/>
            <p:nvPr/>
          </p:nvSpPr>
          <p:spPr bwMode="ltGray">
            <a:xfrm>
              <a:off x="4616" y="2481"/>
              <a:ext cx="27" cy="31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4" name="Freeform 57"/>
            <p:cNvSpPr/>
            <p:nvPr/>
          </p:nvSpPr>
          <p:spPr bwMode="ltGray">
            <a:xfrm>
              <a:off x="4923" y="2442"/>
              <a:ext cx="53" cy="44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5" name="Freeform 58"/>
            <p:cNvSpPr/>
            <p:nvPr/>
          </p:nvSpPr>
          <p:spPr bwMode="ltGray">
            <a:xfrm>
              <a:off x="4466" y="2497"/>
              <a:ext cx="53" cy="47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6" name="Freeform 59"/>
            <p:cNvSpPr/>
            <p:nvPr/>
          </p:nvSpPr>
          <p:spPr bwMode="ltGray">
            <a:xfrm>
              <a:off x="4410" y="2515"/>
              <a:ext cx="37" cy="25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7" name="Freeform 60"/>
            <p:cNvSpPr/>
            <p:nvPr/>
          </p:nvSpPr>
          <p:spPr bwMode="ltGray">
            <a:xfrm>
              <a:off x="4386" y="2487"/>
              <a:ext cx="27" cy="29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8" name="Freeform 61"/>
            <p:cNvSpPr/>
            <p:nvPr/>
          </p:nvSpPr>
          <p:spPr bwMode="ltGray">
            <a:xfrm>
              <a:off x="4425" y="2498"/>
              <a:ext cx="39" cy="22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9" name="Freeform 62"/>
            <p:cNvSpPr/>
            <p:nvPr/>
          </p:nvSpPr>
          <p:spPr bwMode="ltGray">
            <a:xfrm>
              <a:off x="4368" y="2187"/>
              <a:ext cx="31" cy="52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0" name="Freeform 63"/>
            <p:cNvSpPr/>
            <p:nvPr/>
          </p:nvSpPr>
          <p:spPr bwMode="ltGray">
            <a:xfrm>
              <a:off x="4427" y="2179"/>
              <a:ext cx="22" cy="51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1" name="Freeform 64"/>
            <p:cNvSpPr/>
            <p:nvPr/>
          </p:nvSpPr>
          <p:spPr bwMode="ltGray">
            <a:xfrm>
              <a:off x="4452" y="2163"/>
              <a:ext cx="12" cy="23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2" name="Freeform 65"/>
            <p:cNvSpPr/>
            <p:nvPr/>
          </p:nvSpPr>
          <p:spPr bwMode="ltGray">
            <a:xfrm>
              <a:off x="4464" y="2174"/>
              <a:ext cx="24" cy="45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3" name="Freeform 66"/>
            <p:cNvSpPr/>
            <p:nvPr/>
          </p:nvSpPr>
          <p:spPr bwMode="ltGray">
            <a:xfrm>
              <a:off x="4154" y="2239"/>
              <a:ext cx="14" cy="25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4" name="Freeform 67"/>
            <p:cNvSpPr/>
            <p:nvPr/>
          </p:nvSpPr>
          <p:spPr bwMode="ltGray">
            <a:xfrm>
              <a:off x="4143" y="2217"/>
              <a:ext cx="11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5" name="Freeform 68"/>
            <p:cNvSpPr/>
            <p:nvPr/>
          </p:nvSpPr>
          <p:spPr bwMode="ltGray">
            <a:xfrm>
              <a:off x="4138" y="2200"/>
              <a:ext cx="14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6" name="Freeform 69"/>
            <p:cNvSpPr/>
            <p:nvPr/>
          </p:nvSpPr>
          <p:spPr bwMode="ltGray">
            <a:xfrm>
              <a:off x="4124" y="2163"/>
              <a:ext cx="13" cy="18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7" name="Freeform 70"/>
            <p:cNvSpPr/>
            <p:nvPr/>
          </p:nvSpPr>
          <p:spPr bwMode="ltGray">
            <a:xfrm>
              <a:off x="4127" y="2186"/>
              <a:ext cx="18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8" name="Freeform 71"/>
            <p:cNvSpPr/>
            <p:nvPr/>
          </p:nvSpPr>
          <p:spPr bwMode="ltGray">
            <a:xfrm>
              <a:off x="5088" y="2769"/>
              <a:ext cx="52" cy="56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9" name="Freeform 72"/>
            <p:cNvSpPr/>
            <p:nvPr/>
          </p:nvSpPr>
          <p:spPr bwMode="ltGray">
            <a:xfrm>
              <a:off x="5354" y="2723"/>
              <a:ext cx="61" cy="43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0" name="Freeform 73"/>
            <p:cNvSpPr/>
            <p:nvPr/>
          </p:nvSpPr>
          <p:spPr bwMode="ltGray">
            <a:xfrm>
              <a:off x="5170" y="2700"/>
              <a:ext cx="20" cy="21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1" name="Freeform 74"/>
            <p:cNvSpPr/>
            <p:nvPr/>
          </p:nvSpPr>
          <p:spPr bwMode="ltGray">
            <a:xfrm>
              <a:off x="5161" y="2679"/>
              <a:ext cx="23" cy="16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2" name="Freeform 75"/>
            <p:cNvSpPr/>
            <p:nvPr/>
          </p:nvSpPr>
          <p:spPr bwMode="ltGray">
            <a:xfrm>
              <a:off x="4985" y="2498"/>
              <a:ext cx="27" cy="31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3" name="Freeform 76"/>
            <p:cNvSpPr/>
            <p:nvPr/>
          </p:nvSpPr>
          <p:spPr bwMode="ltGray">
            <a:xfrm>
              <a:off x="5024" y="2538"/>
              <a:ext cx="30" cy="31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4" name="Freeform 77"/>
            <p:cNvSpPr/>
            <p:nvPr/>
          </p:nvSpPr>
          <p:spPr bwMode="ltGray">
            <a:xfrm>
              <a:off x="5055" y="2597"/>
              <a:ext cx="32" cy="26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5" name="Freeform 78"/>
            <p:cNvSpPr/>
            <p:nvPr/>
          </p:nvSpPr>
          <p:spPr bwMode="ltGray">
            <a:xfrm>
              <a:off x="5094" y="2587"/>
              <a:ext cx="32" cy="25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6" name="Freeform 79"/>
            <p:cNvSpPr/>
            <p:nvPr/>
          </p:nvSpPr>
          <p:spPr bwMode="ltGray">
            <a:xfrm>
              <a:off x="5083" y="2554"/>
              <a:ext cx="30" cy="19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7" name="Freeform 80"/>
            <p:cNvSpPr/>
            <p:nvPr/>
          </p:nvSpPr>
          <p:spPr bwMode="ltGray">
            <a:xfrm>
              <a:off x="5053" y="2530"/>
              <a:ext cx="30" cy="33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8" name="Freeform 81"/>
            <p:cNvSpPr/>
            <p:nvPr/>
          </p:nvSpPr>
          <p:spPr bwMode="ltGray">
            <a:xfrm>
              <a:off x="5016" y="2516"/>
              <a:ext cx="27" cy="24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9" name="Freeform 82"/>
            <p:cNvSpPr/>
            <p:nvPr/>
          </p:nvSpPr>
          <p:spPr bwMode="ltGray">
            <a:xfrm>
              <a:off x="5062" y="2565"/>
              <a:ext cx="27" cy="24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0" name="Freeform 83"/>
            <p:cNvSpPr/>
            <p:nvPr/>
          </p:nvSpPr>
          <p:spPr bwMode="ltGray">
            <a:xfrm>
              <a:off x="3210" y="1280"/>
              <a:ext cx="162" cy="101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1" name="Freeform 84"/>
            <p:cNvSpPr/>
            <p:nvPr/>
          </p:nvSpPr>
          <p:spPr bwMode="ltGray">
            <a:xfrm>
              <a:off x="3307" y="1378"/>
              <a:ext cx="46" cy="11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2" name="Freeform 85"/>
            <p:cNvSpPr/>
            <p:nvPr/>
          </p:nvSpPr>
          <p:spPr bwMode="ltGray">
            <a:xfrm>
              <a:off x="3542" y="1232"/>
              <a:ext cx="49" cy="26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3" name="Freeform 86"/>
            <p:cNvSpPr/>
            <p:nvPr/>
          </p:nvSpPr>
          <p:spPr bwMode="ltGray">
            <a:xfrm>
              <a:off x="3577" y="1244"/>
              <a:ext cx="58" cy="19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4" name="Freeform 87"/>
            <p:cNvSpPr/>
            <p:nvPr/>
          </p:nvSpPr>
          <p:spPr bwMode="ltGray">
            <a:xfrm>
              <a:off x="3639" y="1247"/>
              <a:ext cx="58" cy="30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5" name="Freeform 88"/>
            <p:cNvSpPr/>
            <p:nvPr/>
          </p:nvSpPr>
          <p:spPr bwMode="ltGray">
            <a:xfrm>
              <a:off x="4041" y="1272"/>
              <a:ext cx="101" cy="29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6" name="Freeform 89"/>
            <p:cNvSpPr/>
            <p:nvPr/>
          </p:nvSpPr>
          <p:spPr bwMode="ltGray">
            <a:xfrm>
              <a:off x="4144" y="1271"/>
              <a:ext cx="53" cy="23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7" name="Freeform 90"/>
            <p:cNvSpPr/>
            <p:nvPr/>
          </p:nvSpPr>
          <p:spPr bwMode="ltGray">
            <a:xfrm>
              <a:off x="4120" y="1298"/>
              <a:ext cx="42" cy="16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8" name="Freeform 91"/>
            <p:cNvSpPr/>
            <p:nvPr/>
          </p:nvSpPr>
          <p:spPr bwMode="ltGray">
            <a:xfrm>
              <a:off x="4410" y="1508"/>
              <a:ext cx="87" cy="106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9" name="Freeform 92"/>
            <p:cNvSpPr/>
            <p:nvPr/>
          </p:nvSpPr>
          <p:spPr bwMode="ltGray">
            <a:xfrm>
              <a:off x="4480" y="1618"/>
              <a:ext cx="63" cy="73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0" name="Freeform 93"/>
            <p:cNvSpPr/>
            <p:nvPr/>
          </p:nvSpPr>
          <p:spPr bwMode="ltGray">
            <a:xfrm>
              <a:off x="4438" y="1693"/>
              <a:ext cx="126" cy="176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1" name="Freeform 94"/>
            <p:cNvSpPr/>
            <p:nvPr/>
          </p:nvSpPr>
          <p:spPr bwMode="ltGray">
            <a:xfrm>
              <a:off x="3218" y="1222"/>
              <a:ext cx="60" cy="28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2" name="Freeform 95"/>
            <p:cNvSpPr/>
            <p:nvPr/>
          </p:nvSpPr>
          <p:spPr bwMode="ltGray">
            <a:xfrm>
              <a:off x="3095" y="1230"/>
              <a:ext cx="22" cy="21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3" name="Freeform 96"/>
            <p:cNvSpPr/>
            <p:nvPr/>
          </p:nvSpPr>
          <p:spPr bwMode="ltGray">
            <a:xfrm>
              <a:off x="3123" y="1229"/>
              <a:ext cx="42" cy="25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4" name="Freeform 97"/>
            <p:cNvSpPr/>
            <p:nvPr/>
          </p:nvSpPr>
          <p:spPr bwMode="ltGray">
            <a:xfrm>
              <a:off x="3193" y="1221"/>
              <a:ext cx="23" cy="15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5" name="Freeform 98"/>
            <p:cNvSpPr/>
            <p:nvPr/>
          </p:nvSpPr>
          <p:spPr bwMode="ltGray">
            <a:xfrm>
              <a:off x="3172" y="1237"/>
              <a:ext cx="17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6" name="Freeform 99"/>
            <p:cNvSpPr/>
            <p:nvPr/>
          </p:nvSpPr>
          <p:spPr bwMode="ltGray">
            <a:xfrm>
              <a:off x="4483" y="1252"/>
              <a:ext cx="21" cy="31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7" name="Freeform 100"/>
            <p:cNvSpPr/>
            <p:nvPr/>
          </p:nvSpPr>
          <p:spPr bwMode="ltGray">
            <a:xfrm>
              <a:off x="3467" y="2610"/>
              <a:ext cx="35" cy="17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8" name="Freeform 101"/>
            <p:cNvSpPr/>
            <p:nvPr/>
          </p:nvSpPr>
          <p:spPr bwMode="ltGray">
            <a:xfrm>
              <a:off x="3513" y="2603"/>
              <a:ext cx="11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9" name="Freeform 102"/>
            <p:cNvSpPr/>
            <p:nvPr/>
          </p:nvSpPr>
          <p:spPr bwMode="ltGray">
            <a:xfrm>
              <a:off x="3436" y="2459"/>
              <a:ext cx="10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0" name="Freeform 103"/>
            <p:cNvSpPr/>
            <p:nvPr/>
          </p:nvSpPr>
          <p:spPr bwMode="ltGray">
            <a:xfrm>
              <a:off x="3505" y="2391"/>
              <a:ext cx="12" cy="18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1" name="Freeform 104"/>
            <p:cNvSpPr/>
            <p:nvPr/>
          </p:nvSpPr>
          <p:spPr bwMode="ltGray">
            <a:xfrm>
              <a:off x="3477" y="2390"/>
              <a:ext cx="13" cy="18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2" name="Freeform 105"/>
            <p:cNvSpPr/>
            <p:nvPr/>
          </p:nvSpPr>
          <p:spPr bwMode="ltGray">
            <a:xfrm>
              <a:off x="3464" y="2411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3" name="Freeform 106"/>
            <p:cNvSpPr/>
            <p:nvPr/>
          </p:nvSpPr>
          <p:spPr bwMode="ltGray">
            <a:xfrm>
              <a:off x="3436" y="2443"/>
              <a:ext cx="10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4" name="Freeform 107"/>
            <p:cNvSpPr/>
            <p:nvPr/>
          </p:nvSpPr>
          <p:spPr bwMode="ltGray">
            <a:xfrm>
              <a:off x="3457" y="2430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5" name="Freeform 108"/>
            <p:cNvSpPr/>
            <p:nvPr/>
          </p:nvSpPr>
          <p:spPr bwMode="ltGray">
            <a:xfrm>
              <a:off x="2614" y="1507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6" name="Freeform 109"/>
            <p:cNvSpPr/>
            <p:nvPr/>
          </p:nvSpPr>
          <p:spPr bwMode="ltGray">
            <a:xfrm>
              <a:off x="2544" y="1475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7" name="Freeform 110"/>
            <p:cNvSpPr/>
            <p:nvPr/>
          </p:nvSpPr>
          <p:spPr bwMode="ltGray">
            <a:xfrm>
              <a:off x="2270" y="1272"/>
              <a:ext cx="2370" cy="1537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</p:grpSp>
      <p:sp>
        <p:nvSpPr>
          <p:cNvPr id="318" name="矩形 317"/>
          <p:cNvSpPr/>
          <p:nvPr/>
        </p:nvSpPr>
        <p:spPr>
          <a:xfrm>
            <a:off x="855345" y="1212850"/>
            <a:ext cx="10606405" cy="52990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1"/>
          <p:cNvSpPr/>
          <p:nvPr/>
        </p:nvSpPr>
        <p:spPr>
          <a:xfrm>
            <a:off x="5192" y="6741368"/>
            <a:ext cx="12192000" cy="116632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平行四边形 13"/>
          <p:cNvSpPr/>
          <p:nvPr/>
        </p:nvSpPr>
        <p:spPr>
          <a:xfrm>
            <a:off x="5541836" y="6741368"/>
            <a:ext cx="1108327" cy="116632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9" name="平行四边形 12"/>
          <p:cNvSpPr/>
          <p:nvPr/>
        </p:nvSpPr>
        <p:spPr>
          <a:xfrm>
            <a:off x="1325581" y="332656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平行四边形 13"/>
          <p:cNvSpPr/>
          <p:nvPr/>
        </p:nvSpPr>
        <p:spPr>
          <a:xfrm>
            <a:off x="195582" y="332656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标题 24"/>
          <p:cNvSpPr txBox="1"/>
          <p:nvPr/>
        </p:nvSpPr>
        <p:spPr bwMode="auto">
          <a:xfrm>
            <a:off x="1557934" y="767413"/>
            <a:ext cx="2883443" cy="132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08" tIns="60955" rIns="121908" bIns="60955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 录 </a:t>
            </a:r>
            <a:endParaRPr kumimoji="0" lang="en-US" altLang="zh-CN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ONTENTS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标题 24"/>
          <p:cNvSpPr txBox="1"/>
          <p:nvPr/>
        </p:nvSpPr>
        <p:spPr bwMode="auto">
          <a:xfrm>
            <a:off x="822111" y="985081"/>
            <a:ext cx="894281" cy="96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08" tIns="60955" rIns="121908" bIns="60955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7" name="组合 14"/>
          <p:cNvGrpSpPr/>
          <p:nvPr/>
        </p:nvGrpSpPr>
        <p:grpSpPr>
          <a:xfrm>
            <a:off x="2784711" y="1973357"/>
            <a:ext cx="1119911" cy="653934"/>
            <a:chOff x="1691679" y="1528806"/>
            <a:chExt cx="730541" cy="738363"/>
          </a:xfrm>
        </p:grpSpPr>
        <p:sp>
          <p:nvSpPr>
            <p:cNvPr id="18" name="矩形​​ 3"/>
            <p:cNvSpPr/>
            <p:nvPr/>
          </p:nvSpPr>
          <p:spPr>
            <a:xfrm>
              <a:off x="1691679" y="1528806"/>
              <a:ext cx="730541" cy="738363"/>
            </a:xfrm>
            <a:custGeom>
              <a:avLst/>
              <a:gdLst/>
              <a:ahLst/>
              <a:cxnLst/>
              <a:rect l="l" t="t" r="r" b="b"/>
              <a:pathLst>
                <a:path w="1152128" h="936104">
                  <a:moveTo>
                    <a:pt x="0" y="0"/>
                  </a:moveTo>
                  <a:lnTo>
                    <a:pt x="1152128" y="0"/>
                  </a:lnTo>
                  <a:lnTo>
                    <a:pt x="1152128" y="792088"/>
                  </a:lnTo>
                  <a:lnTo>
                    <a:pt x="720080" y="792088"/>
                  </a:lnTo>
                  <a:lnTo>
                    <a:pt x="576064" y="936104"/>
                  </a:lnTo>
                  <a:lnTo>
                    <a:pt x="432048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rgbClr val="1B2153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7"/>
            <p:cNvSpPr txBox="1">
              <a:spLocks noChangeArrowheads="1"/>
            </p:cNvSpPr>
            <p:nvPr/>
          </p:nvSpPr>
          <p:spPr bwMode="auto">
            <a:xfrm>
              <a:off x="1924449" y="1561494"/>
              <a:ext cx="257445" cy="672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08239" y="1992478"/>
            <a:ext cx="5952661" cy="553988"/>
            <a:chOff x="3953968" y="3875960"/>
            <a:chExt cx="5952661" cy="553988"/>
          </a:xfrm>
        </p:grpSpPr>
        <p:sp>
          <p:nvSpPr>
            <p:cNvPr id="183" name="矩形​​ 9"/>
            <p:cNvSpPr/>
            <p:nvPr/>
          </p:nvSpPr>
          <p:spPr>
            <a:xfrm>
              <a:off x="3953968" y="3879136"/>
              <a:ext cx="5952661" cy="5335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5" rIns="121908" bIns="60955" anchor="ctr"/>
            <a:lstStyle/>
            <a:p>
              <a:pPr algn="ctr">
                <a:defRPr/>
              </a:pPr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16" name="TextBox 132"/>
            <p:cNvSpPr txBox="1"/>
            <p:nvPr/>
          </p:nvSpPr>
          <p:spPr>
            <a:xfrm>
              <a:off x="4140534" y="3875960"/>
              <a:ext cx="5568949" cy="553988"/>
            </a:xfrm>
            <a:prstGeom prst="rect">
              <a:avLst/>
            </a:prstGeom>
            <a:noFill/>
          </p:spPr>
          <p:txBody>
            <a:bodyPr wrap="square" lIns="121908" tIns="60955" rIns="121908" bIns="60955">
              <a:sp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队伍介绍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4" name="组合 14"/>
          <p:cNvGrpSpPr/>
          <p:nvPr/>
        </p:nvGrpSpPr>
        <p:grpSpPr>
          <a:xfrm>
            <a:off x="2784711" y="2670348"/>
            <a:ext cx="1119911" cy="653934"/>
            <a:chOff x="1691679" y="1528806"/>
            <a:chExt cx="730541" cy="738363"/>
          </a:xfrm>
        </p:grpSpPr>
        <p:sp>
          <p:nvSpPr>
            <p:cNvPr id="185" name="矩形​​ 3"/>
            <p:cNvSpPr/>
            <p:nvPr/>
          </p:nvSpPr>
          <p:spPr>
            <a:xfrm>
              <a:off x="1691679" y="1528806"/>
              <a:ext cx="730541" cy="738363"/>
            </a:xfrm>
            <a:custGeom>
              <a:avLst/>
              <a:gdLst/>
              <a:ahLst/>
              <a:cxnLst/>
              <a:rect l="l" t="t" r="r" b="b"/>
              <a:pathLst>
                <a:path w="1152128" h="936104">
                  <a:moveTo>
                    <a:pt x="0" y="0"/>
                  </a:moveTo>
                  <a:lnTo>
                    <a:pt x="1152128" y="0"/>
                  </a:lnTo>
                  <a:lnTo>
                    <a:pt x="1152128" y="792088"/>
                  </a:lnTo>
                  <a:lnTo>
                    <a:pt x="720080" y="792088"/>
                  </a:lnTo>
                  <a:lnTo>
                    <a:pt x="576064" y="936104"/>
                  </a:lnTo>
                  <a:lnTo>
                    <a:pt x="432048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rgbClr val="1B2153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TextBox 17"/>
            <p:cNvSpPr txBox="1">
              <a:spLocks noChangeArrowheads="1"/>
            </p:cNvSpPr>
            <p:nvPr/>
          </p:nvSpPr>
          <p:spPr bwMode="auto">
            <a:xfrm>
              <a:off x="1924449" y="1561494"/>
              <a:ext cx="257445" cy="590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3908239" y="2689469"/>
            <a:ext cx="5952661" cy="553988"/>
            <a:chOff x="3953968" y="3875960"/>
            <a:chExt cx="5952661" cy="553988"/>
          </a:xfrm>
        </p:grpSpPr>
        <p:sp>
          <p:nvSpPr>
            <p:cNvPr id="188" name="矩形​​ 9"/>
            <p:cNvSpPr/>
            <p:nvPr/>
          </p:nvSpPr>
          <p:spPr>
            <a:xfrm>
              <a:off x="3953968" y="3879136"/>
              <a:ext cx="5952661" cy="5335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5" rIns="121908" bIns="60955" anchor="ctr"/>
            <a:lstStyle/>
            <a:p>
              <a:pPr algn="ctr">
                <a:defRPr/>
              </a:pPr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189" name="TextBox 132"/>
            <p:cNvSpPr txBox="1"/>
            <p:nvPr/>
          </p:nvSpPr>
          <p:spPr>
            <a:xfrm>
              <a:off x="4140534" y="3875960"/>
              <a:ext cx="5568949" cy="553988"/>
            </a:xfrm>
            <a:prstGeom prst="rect">
              <a:avLst/>
            </a:prstGeom>
            <a:noFill/>
          </p:spPr>
          <p:txBody>
            <a:bodyPr wrap="square" lIns="121908" tIns="60955" rIns="121908" bIns="60955">
              <a:sp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赛题及任务说明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0" name="组合 14"/>
          <p:cNvGrpSpPr/>
          <p:nvPr/>
        </p:nvGrpSpPr>
        <p:grpSpPr>
          <a:xfrm>
            <a:off x="2784711" y="3367192"/>
            <a:ext cx="1119911" cy="653934"/>
            <a:chOff x="1691679" y="1528806"/>
            <a:chExt cx="730541" cy="738363"/>
          </a:xfrm>
        </p:grpSpPr>
        <p:sp>
          <p:nvSpPr>
            <p:cNvPr id="191" name="矩形​​ 3"/>
            <p:cNvSpPr/>
            <p:nvPr/>
          </p:nvSpPr>
          <p:spPr>
            <a:xfrm>
              <a:off x="1691679" y="1528806"/>
              <a:ext cx="730541" cy="738363"/>
            </a:xfrm>
            <a:custGeom>
              <a:avLst/>
              <a:gdLst/>
              <a:ahLst/>
              <a:cxnLst/>
              <a:rect l="l" t="t" r="r" b="b"/>
              <a:pathLst>
                <a:path w="1152128" h="936104">
                  <a:moveTo>
                    <a:pt x="0" y="0"/>
                  </a:moveTo>
                  <a:lnTo>
                    <a:pt x="1152128" y="0"/>
                  </a:lnTo>
                  <a:lnTo>
                    <a:pt x="1152128" y="792088"/>
                  </a:lnTo>
                  <a:lnTo>
                    <a:pt x="720080" y="792088"/>
                  </a:lnTo>
                  <a:lnTo>
                    <a:pt x="576064" y="936104"/>
                  </a:lnTo>
                  <a:lnTo>
                    <a:pt x="432048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rgbClr val="1B2153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TextBox 17"/>
            <p:cNvSpPr txBox="1">
              <a:spLocks noChangeArrowheads="1"/>
            </p:cNvSpPr>
            <p:nvPr/>
          </p:nvSpPr>
          <p:spPr bwMode="auto">
            <a:xfrm>
              <a:off x="1924449" y="1561494"/>
              <a:ext cx="255162" cy="589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3908239" y="3386313"/>
            <a:ext cx="5952661" cy="551180"/>
            <a:chOff x="3953968" y="3875960"/>
            <a:chExt cx="5952661" cy="551180"/>
          </a:xfrm>
        </p:grpSpPr>
        <p:sp>
          <p:nvSpPr>
            <p:cNvPr id="194" name="矩形​​ 9"/>
            <p:cNvSpPr/>
            <p:nvPr/>
          </p:nvSpPr>
          <p:spPr>
            <a:xfrm>
              <a:off x="3953968" y="3879136"/>
              <a:ext cx="5952661" cy="5335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5" rIns="121908" bIns="60955" anchor="ctr"/>
            <a:lstStyle/>
            <a:p>
              <a:pPr algn="ctr">
                <a:defRPr/>
              </a:pPr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195" name="TextBox 132"/>
            <p:cNvSpPr txBox="1"/>
            <p:nvPr/>
          </p:nvSpPr>
          <p:spPr>
            <a:xfrm>
              <a:off x="4140534" y="3875960"/>
              <a:ext cx="5568949" cy="551180"/>
            </a:xfrm>
            <a:prstGeom prst="rect">
              <a:avLst/>
            </a:prstGeom>
            <a:noFill/>
          </p:spPr>
          <p:txBody>
            <a:bodyPr wrap="square" lIns="121908" tIns="60955" rIns="121908" bIns="60955">
              <a:sp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初赛方案</a:t>
              </a: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介绍</a:t>
              </a:r>
              <a:endPara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6" name="组合 14"/>
          <p:cNvGrpSpPr/>
          <p:nvPr/>
        </p:nvGrpSpPr>
        <p:grpSpPr>
          <a:xfrm>
            <a:off x="2784711" y="4064035"/>
            <a:ext cx="1119911" cy="653934"/>
            <a:chOff x="1691679" y="1528806"/>
            <a:chExt cx="730541" cy="738363"/>
          </a:xfrm>
        </p:grpSpPr>
        <p:sp>
          <p:nvSpPr>
            <p:cNvPr id="197" name="矩形​​ 3"/>
            <p:cNvSpPr/>
            <p:nvPr/>
          </p:nvSpPr>
          <p:spPr>
            <a:xfrm>
              <a:off x="1691679" y="1528806"/>
              <a:ext cx="730541" cy="738363"/>
            </a:xfrm>
            <a:custGeom>
              <a:avLst/>
              <a:gdLst/>
              <a:ahLst/>
              <a:cxnLst/>
              <a:rect l="l" t="t" r="r" b="b"/>
              <a:pathLst>
                <a:path w="1152128" h="936104">
                  <a:moveTo>
                    <a:pt x="0" y="0"/>
                  </a:moveTo>
                  <a:lnTo>
                    <a:pt x="1152128" y="0"/>
                  </a:lnTo>
                  <a:lnTo>
                    <a:pt x="1152128" y="792088"/>
                  </a:lnTo>
                  <a:lnTo>
                    <a:pt x="720080" y="792088"/>
                  </a:lnTo>
                  <a:lnTo>
                    <a:pt x="576064" y="936104"/>
                  </a:lnTo>
                  <a:lnTo>
                    <a:pt x="432048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rgbClr val="1B2153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TextBox 17"/>
            <p:cNvSpPr txBox="1">
              <a:spLocks noChangeArrowheads="1"/>
            </p:cNvSpPr>
            <p:nvPr/>
          </p:nvSpPr>
          <p:spPr bwMode="auto">
            <a:xfrm>
              <a:off x="1924449" y="1561494"/>
              <a:ext cx="257445" cy="590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3908239" y="4083156"/>
            <a:ext cx="5952661" cy="551180"/>
            <a:chOff x="3953968" y="3875960"/>
            <a:chExt cx="5952661" cy="551180"/>
          </a:xfrm>
        </p:grpSpPr>
        <p:sp>
          <p:nvSpPr>
            <p:cNvPr id="200" name="矩形​​ 9"/>
            <p:cNvSpPr/>
            <p:nvPr/>
          </p:nvSpPr>
          <p:spPr>
            <a:xfrm>
              <a:off x="3953968" y="3879136"/>
              <a:ext cx="5952661" cy="5335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5" rIns="121908" bIns="60955" anchor="ctr"/>
            <a:lstStyle/>
            <a:p>
              <a:pPr algn="ctr">
                <a:defRPr/>
              </a:pPr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201" name="TextBox 132"/>
            <p:cNvSpPr txBox="1"/>
            <p:nvPr/>
          </p:nvSpPr>
          <p:spPr>
            <a:xfrm>
              <a:off x="4140534" y="3875960"/>
              <a:ext cx="5568949" cy="551180"/>
            </a:xfrm>
            <a:prstGeom prst="rect">
              <a:avLst/>
            </a:prstGeom>
            <a:noFill/>
          </p:spPr>
          <p:txBody>
            <a:bodyPr wrap="square" lIns="121908" tIns="60955" rIns="121908" bIns="60955">
              <a:sp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复赛方案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介绍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2" name="组合 14"/>
          <p:cNvGrpSpPr/>
          <p:nvPr/>
        </p:nvGrpSpPr>
        <p:grpSpPr>
          <a:xfrm>
            <a:off x="2784711" y="4788075"/>
            <a:ext cx="1119911" cy="653934"/>
            <a:chOff x="1691679" y="1528806"/>
            <a:chExt cx="730541" cy="738363"/>
          </a:xfrm>
        </p:grpSpPr>
        <p:sp>
          <p:nvSpPr>
            <p:cNvPr id="203" name="矩形​​ 3"/>
            <p:cNvSpPr/>
            <p:nvPr/>
          </p:nvSpPr>
          <p:spPr>
            <a:xfrm>
              <a:off x="1691679" y="1528806"/>
              <a:ext cx="730541" cy="738363"/>
            </a:xfrm>
            <a:custGeom>
              <a:avLst/>
              <a:gdLst/>
              <a:ahLst/>
              <a:cxnLst/>
              <a:rect l="l" t="t" r="r" b="b"/>
              <a:pathLst>
                <a:path w="1152128" h="936104">
                  <a:moveTo>
                    <a:pt x="0" y="0"/>
                  </a:moveTo>
                  <a:lnTo>
                    <a:pt x="1152128" y="0"/>
                  </a:lnTo>
                  <a:lnTo>
                    <a:pt x="1152128" y="792088"/>
                  </a:lnTo>
                  <a:lnTo>
                    <a:pt x="720080" y="792088"/>
                  </a:lnTo>
                  <a:lnTo>
                    <a:pt x="576064" y="936104"/>
                  </a:lnTo>
                  <a:lnTo>
                    <a:pt x="432048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rgbClr val="1B2153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TextBox 17"/>
            <p:cNvSpPr txBox="1">
              <a:spLocks noChangeArrowheads="1"/>
            </p:cNvSpPr>
            <p:nvPr/>
          </p:nvSpPr>
          <p:spPr bwMode="auto">
            <a:xfrm>
              <a:off x="1924449" y="1561494"/>
              <a:ext cx="257445" cy="590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3908239" y="4807196"/>
            <a:ext cx="5952661" cy="551180"/>
            <a:chOff x="3953968" y="3875960"/>
            <a:chExt cx="5952661" cy="551180"/>
          </a:xfrm>
        </p:grpSpPr>
        <p:sp>
          <p:nvSpPr>
            <p:cNvPr id="206" name="矩形​​ 9"/>
            <p:cNvSpPr/>
            <p:nvPr/>
          </p:nvSpPr>
          <p:spPr>
            <a:xfrm>
              <a:off x="3953968" y="3879136"/>
              <a:ext cx="5952661" cy="5335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5" rIns="121908" bIns="60955" anchor="ctr"/>
            <a:lstStyle/>
            <a:p>
              <a:pPr algn="ctr">
                <a:defRPr/>
              </a:pPr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207" name="TextBox 132"/>
            <p:cNvSpPr txBox="1"/>
            <p:nvPr/>
          </p:nvSpPr>
          <p:spPr>
            <a:xfrm>
              <a:off x="4140534" y="3875960"/>
              <a:ext cx="5568949" cy="551180"/>
            </a:xfrm>
            <a:prstGeom prst="rect">
              <a:avLst/>
            </a:prstGeom>
            <a:noFill/>
          </p:spPr>
          <p:txBody>
            <a:bodyPr wrap="square" lIns="121908" tIns="60955" rIns="121908" bIns="60955">
              <a:sp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智能体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方案介绍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4"/>
          <p:cNvGrpSpPr/>
          <p:nvPr/>
        </p:nvGrpSpPr>
        <p:grpSpPr>
          <a:xfrm>
            <a:off x="2799951" y="5645960"/>
            <a:ext cx="1119911" cy="653934"/>
            <a:chOff x="1691679" y="1528806"/>
            <a:chExt cx="730541" cy="738363"/>
          </a:xfrm>
        </p:grpSpPr>
        <p:sp>
          <p:nvSpPr>
            <p:cNvPr id="4" name="矩形​​ 3"/>
            <p:cNvSpPr/>
            <p:nvPr/>
          </p:nvSpPr>
          <p:spPr>
            <a:xfrm>
              <a:off x="1691679" y="1528806"/>
              <a:ext cx="730541" cy="738363"/>
            </a:xfrm>
            <a:custGeom>
              <a:avLst/>
              <a:gdLst/>
              <a:ahLst/>
              <a:cxnLst/>
              <a:rect l="l" t="t" r="r" b="b"/>
              <a:pathLst>
                <a:path w="1152128" h="936104">
                  <a:moveTo>
                    <a:pt x="0" y="0"/>
                  </a:moveTo>
                  <a:lnTo>
                    <a:pt x="1152128" y="0"/>
                  </a:lnTo>
                  <a:lnTo>
                    <a:pt x="1152128" y="792088"/>
                  </a:lnTo>
                  <a:lnTo>
                    <a:pt x="720080" y="792088"/>
                  </a:lnTo>
                  <a:lnTo>
                    <a:pt x="576064" y="936104"/>
                  </a:lnTo>
                  <a:lnTo>
                    <a:pt x="432048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rgbClr val="1B2153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7"/>
            <p:cNvSpPr txBox="1">
              <a:spLocks noChangeArrowheads="1"/>
            </p:cNvSpPr>
            <p:nvPr/>
          </p:nvSpPr>
          <p:spPr bwMode="auto">
            <a:xfrm>
              <a:off x="1924449" y="1561494"/>
              <a:ext cx="255162" cy="589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6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23479" y="5665081"/>
            <a:ext cx="5952661" cy="553988"/>
            <a:chOff x="3953968" y="3875960"/>
            <a:chExt cx="5952661" cy="553988"/>
          </a:xfrm>
        </p:grpSpPr>
        <p:sp>
          <p:nvSpPr>
            <p:cNvPr id="7" name="矩形​​ 9"/>
            <p:cNvSpPr/>
            <p:nvPr/>
          </p:nvSpPr>
          <p:spPr>
            <a:xfrm>
              <a:off x="3953968" y="3879136"/>
              <a:ext cx="5952661" cy="5335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5" rIns="121908" bIns="60955" anchor="ctr"/>
            <a:lstStyle/>
            <a:p>
              <a:pPr algn="ctr">
                <a:defRPr/>
              </a:pPr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8" name="TextBox 132"/>
            <p:cNvSpPr txBox="1"/>
            <p:nvPr/>
          </p:nvSpPr>
          <p:spPr>
            <a:xfrm>
              <a:off x="4140534" y="3875960"/>
              <a:ext cx="5568949" cy="553988"/>
            </a:xfrm>
            <a:prstGeom prst="rect">
              <a:avLst/>
            </a:prstGeom>
            <a:noFill/>
          </p:spPr>
          <p:txBody>
            <a:bodyPr wrap="square" lIns="121908" tIns="60955" rIns="121908" bIns="60955">
              <a:spAutoFit/>
            </a:bodyPr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总结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智能体方案介绍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1155" y="1266190"/>
            <a:ext cx="8404225" cy="281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3342640" y="4436428"/>
            <a:ext cx="1519238" cy="86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/>
              <a:t>YOLOV8</a:t>
            </a:r>
            <a:r>
              <a:rPr lang="zh-CN" altLang="en-US" strike="noStrike" noProof="1"/>
              <a:t>足球</a:t>
            </a:r>
            <a:r>
              <a:rPr lang="zh-CN" altLang="en-US" strike="noStrike" noProof="1"/>
              <a:t>检测</a:t>
            </a:r>
            <a:endParaRPr lang="zh-CN" altLang="en-US" strike="noStrike" noProof="1"/>
          </a:p>
        </p:txBody>
      </p:sp>
      <p:sp>
        <p:nvSpPr>
          <p:cNvPr id="8" name="矩形 7"/>
          <p:cNvSpPr/>
          <p:nvPr/>
        </p:nvSpPr>
        <p:spPr>
          <a:xfrm>
            <a:off x="5194618" y="2850515"/>
            <a:ext cx="1439863" cy="21590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9" name="肘形连接符 8"/>
          <p:cNvCxnSpPr>
            <a:stCxn id="7" idx="3"/>
            <a:endCxn id="8" idx="1"/>
          </p:cNvCxnSpPr>
          <p:nvPr/>
        </p:nvCxnSpPr>
        <p:spPr>
          <a:xfrm flipV="1">
            <a:off x="4862195" y="2958465"/>
            <a:ext cx="332740" cy="191008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266055" y="4428490"/>
            <a:ext cx="1520825" cy="86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/>
              <a:t>OCR</a:t>
            </a:r>
            <a:r>
              <a:rPr lang="zh-CN" altLang="en-US" strike="noStrike" noProof="1"/>
              <a:t>球衣</a:t>
            </a:r>
            <a:r>
              <a:rPr lang="zh-CN" altLang="en-US" strike="noStrike" noProof="1"/>
              <a:t>检测</a:t>
            </a:r>
            <a:endParaRPr lang="zh-CN" altLang="en-US" strike="noStrike" noProof="1"/>
          </a:p>
        </p:txBody>
      </p:sp>
      <p:sp>
        <p:nvSpPr>
          <p:cNvPr id="20" name="矩形 19"/>
          <p:cNvSpPr/>
          <p:nvPr/>
        </p:nvSpPr>
        <p:spPr>
          <a:xfrm>
            <a:off x="5123180" y="1553528"/>
            <a:ext cx="1511300" cy="1152525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" name="矩形 22"/>
          <p:cNvSpPr/>
          <p:nvPr/>
        </p:nvSpPr>
        <p:spPr>
          <a:xfrm>
            <a:off x="9947593" y="3066415"/>
            <a:ext cx="1008063" cy="43180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4" name="矩形 23"/>
          <p:cNvSpPr/>
          <p:nvPr/>
        </p:nvSpPr>
        <p:spPr>
          <a:xfrm>
            <a:off x="7571105" y="4428490"/>
            <a:ext cx="1520825" cy="86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trike="noStrike" noProof="1"/>
              <a:t>后处理生成</a:t>
            </a:r>
            <a:r>
              <a:rPr lang="en-US" altLang="zh-CN" strike="noStrike" noProof="1"/>
              <a:t>prompt</a:t>
            </a:r>
            <a:endParaRPr lang="en-US" altLang="zh-CN" strike="noStrike" noProof="1"/>
          </a:p>
        </p:txBody>
      </p:sp>
      <p:cxnSp>
        <p:nvCxnSpPr>
          <p:cNvPr id="25" name="肘形连接符 24"/>
          <p:cNvCxnSpPr>
            <a:stCxn id="14" idx="3"/>
            <a:endCxn id="24" idx="1"/>
          </p:cNvCxnSpPr>
          <p:nvPr/>
        </p:nvCxnSpPr>
        <p:spPr>
          <a:xfrm>
            <a:off x="6786880" y="4860290"/>
            <a:ext cx="784225" cy="3175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3" idx="2"/>
            <a:endCxn id="24" idx="0"/>
          </p:cNvCxnSpPr>
          <p:nvPr/>
        </p:nvCxnSpPr>
        <p:spPr>
          <a:xfrm rot="5400000">
            <a:off x="8926036" y="2903696"/>
            <a:ext cx="930275" cy="2119313"/>
          </a:xfrm>
          <a:prstGeom prst="bentConnector3">
            <a:avLst>
              <a:gd name="adj1" fmla="val 50034"/>
            </a:avLst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0" idx="1"/>
            <a:endCxn id="14" idx="1"/>
          </p:cNvCxnSpPr>
          <p:nvPr/>
        </p:nvCxnSpPr>
        <p:spPr>
          <a:xfrm rot="10800000" flipH="1" flipV="1">
            <a:off x="5123180" y="2129790"/>
            <a:ext cx="142875" cy="2730500"/>
          </a:xfrm>
          <a:prstGeom prst="bentConnector3">
            <a:avLst>
              <a:gd name="adj1" fmla="val -98230"/>
            </a:avLst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587230" y="4431665"/>
            <a:ext cx="1520825" cy="86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/>
              <a:t>Flask</a:t>
            </a:r>
            <a:r>
              <a:rPr lang="zh-CN" altLang="en-US" strike="noStrike" noProof="1"/>
              <a:t>服务</a:t>
            </a:r>
            <a:endParaRPr lang="zh-CN" altLang="en-US" strike="noStrike" noProof="1"/>
          </a:p>
        </p:txBody>
      </p:sp>
      <p:sp>
        <p:nvSpPr>
          <p:cNvPr id="29" name="矩形 28"/>
          <p:cNvSpPr/>
          <p:nvPr/>
        </p:nvSpPr>
        <p:spPr>
          <a:xfrm>
            <a:off x="9587230" y="5797550"/>
            <a:ext cx="1520825" cy="735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trike="noStrike" noProof="1"/>
              <a:t>智能体</a:t>
            </a:r>
            <a:endParaRPr lang="zh-CN" altLang="en-US" strike="noStrike" noProof="1"/>
          </a:p>
        </p:txBody>
      </p:sp>
      <p:cxnSp>
        <p:nvCxnSpPr>
          <p:cNvPr id="30" name="直接箭头连接符 29"/>
          <p:cNvCxnSpPr>
            <a:stCxn id="24" idx="3"/>
            <a:endCxn id="28" idx="1"/>
          </p:cNvCxnSpPr>
          <p:nvPr/>
        </p:nvCxnSpPr>
        <p:spPr>
          <a:xfrm>
            <a:off x="9091930" y="4860290"/>
            <a:ext cx="4953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8" idx="2"/>
            <a:endCxn id="29" idx="0"/>
          </p:cNvCxnSpPr>
          <p:nvPr/>
        </p:nvCxnSpPr>
        <p:spPr>
          <a:xfrm>
            <a:off x="10347643" y="5295265"/>
            <a:ext cx="0" cy="5022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218680" y="5797550"/>
            <a:ext cx="1649730" cy="7385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/>
              <a:t>URL</a:t>
            </a:r>
            <a:endParaRPr lang="en-US" altLang="zh-CN" strike="noStrike" noProof="1"/>
          </a:p>
        </p:txBody>
      </p:sp>
      <p:cxnSp>
        <p:nvCxnSpPr>
          <p:cNvPr id="33" name="肘形连接符 32"/>
          <p:cNvCxnSpPr>
            <a:stCxn id="32" idx="3"/>
            <a:endCxn id="29" idx="1"/>
          </p:cNvCxnSpPr>
          <p:nvPr/>
        </p:nvCxnSpPr>
        <p:spPr>
          <a:xfrm flipV="1">
            <a:off x="8868410" y="6165215"/>
            <a:ext cx="718820" cy="1905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394393" y="1913890"/>
            <a:ext cx="1512888" cy="43180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35" name="肘形连接符 34"/>
          <p:cNvCxnSpPr>
            <a:stCxn id="29" idx="3"/>
            <a:endCxn id="34" idx="0"/>
          </p:cNvCxnSpPr>
          <p:nvPr/>
        </p:nvCxnSpPr>
        <p:spPr>
          <a:xfrm flipH="1" flipV="1">
            <a:off x="4151630" y="1913890"/>
            <a:ext cx="6956425" cy="4251325"/>
          </a:xfrm>
          <a:prstGeom prst="bentConnector4">
            <a:avLst>
              <a:gd name="adj1" fmla="val -3423"/>
              <a:gd name="adj2" fmla="val 111067"/>
            </a:avLst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330893" y="2921953"/>
            <a:ext cx="1512888" cy="1150938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38" name="直接箭头连接符 37"/>
          <p:cNvCxnSpPr>
            <a:stCxn id="37" idx="2"/>
            <a:endCxn id="7" idx="0"/>
          </p:cNvCxnSpPr>
          <p:nvPr/>
        </p:nvCxnSpPr>
        <p:spPr>
          <a:xfrm>
            <a:off x="4088130" y="4073525"/>
            <a:ext cx="14605" cy="36322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prstClr val="black"/>
          </a:fillRef>
          <a:effectRef idx="1">
            <a:prstClr val="black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07035" y="1197610"/>
            <a:ext cx="2586355" cy="4969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智能体制作步骤：</a:t>
            </a:r>
            <a:endParaRPr lang="zh-CN" altLang="en-US" sz="1800"/>
          </a:p>
          <a:p>
            <a:r>
              <a:rPr lang="en-US" altLang="zh-CN" sz="1800"/>
              <a:t>1.</a:t>
            </a:r>
            <a:r>
              <a:rPr lang="zh-CN" altLang="en-US" sz="1800"/>
              <a:t>各模型继承到一个系统</a:t>
            </a:r>
            <a:r>
              <a:rPr lang="zh-CN" altLang="en-US" sz="1800"/>
              <a:t>中</a:t>
            </a:r>
            <a:endParaRPr lang="zh-CN" altLang="en-US" sz="1800"/>
          </a:p>
          <a:p>
            <a:r>
              <a:rPr lang="zh-CN" altLang="en-US" sz="1800"/>
              <a:t>输入：视频</a:t>
            </a:r>
            <a:endParaRPr lang="zh-CN" altLang="en-US" sz="1800"/>
          </a:p>
          <a:p>
            <a:r>
              <a:rPr lang="zh-CN" altLang="en-US" sz="1800"/>
              <a:t>输出：</a:t>
            </a:r>
            <a:r>
              <a:rPr lang="zh-CN" altLang="en-US" sz="1800"/>
              <a:t>比赛信息</a:t>
            </a:r>
            <a:endParaRPr lang="zh-CN" altLang="en-US" sz="1800"/>
          </a:p>
          <a:p>
            <a:r>
              <a:rPr lang="en-US" altLang="zh-CN" sz="1800"/>
              <a:t>2.</a:t>
            </a:r>
            <a:r>
              <a:rPr lang="zh-CN" altLang="en-US" sz="1800"/>
              <a:t>将</a:t>
            </a:r>
            <a:r>
              <a:rPr lang="en-US" altLang="zh-CN" sz="1800"/>
              <a:t>1</a:t>
            </a:r>
            <a:r>
              <a:rPr lang="zh-CN" altLang="en-US" sz="1800"/>
              <a:t>得到的子系统部署成服务，通过</a:t>
            </a:r>
            <a:r>
              <a:rPr lang="en-US" altLang="zh-CN" sz="1800"/>
              <a:t>POST</a:t>
            </a:r>
            <a:r>
              <a:rPr lang="zh-CN" altLang="en-US" sz="1800"/>
              <a:t>请求返回比赛</a:t>
            </a:r>
            <a:r>
              <a:rPr lang="zh-CN" altLang="en-US" sz="1800"/>
              <a:t>信息</a:t>
            </a:r>
            <a:endParaRPr lang="zh-CN" altLang="en-US" sz="1800"/>
          </a:p>
          <a:p>
            <a:r>
              <a:rPr lang="zh-CN" altLang="en-US" sz="1800"/>
              <a:t>输入：</a:t>
            </a:r>
            <a:r>
              <a:rPr lang="en-US" altLang="zh-CN" sz="1800"/>
              <a:t>URL</a:t>
            </a:r>
            <a:r>
              <a:rPr lang="zh-CN" altLang="en-US" sz="1800"/>
              <a:t>链接</a:t>
            </a:r>
            <a:endParaRPr lang="zh-CN" altLang="en-US" sz="1800"/>
          </a:p>
          <a:p>
            <a:r>
              <a:rPr lang="zh-CN" altLang="en-US" sz="1800"/>
              <a:t>输出：</a:t>
            </a:r>
            <a:r>
              <a:rPr lang="zh-CN" altLang="en-US" sz="1800">
                <a:sym typeface="+mn-ea"/>
              </a:rPr>
              <a:t>比赛信息</a:t>
            </a:r>
            <a:endParaRPr lang="zh-CN" altLang="en-US" sz="1800"/>
          </a:p>
          <a:p>
            <a:r>
              <a:rPr lang="en-US" altLang="zh-CN" sz="1800"/>
              <a:t>3.</a:t>
            </a:r>
            <a:r>
              <a:rPr lang="zh-CN" altLang="en-US" sz="1800"/>
              <a:t>制作工作</a:t>
            </a:r>
            <a:r>
              <a:rPr lang="zh-CN" altLang="en-US" sz="1800"/>
              <a:t>流</a:t>
            </a:r>
            <a:endParaRPr lang="zh-CN" altLang="en-US" sz="1800"/>
          </a:p>
          <a:p>
            <a:r>
              <a:rPr lang="en-US" altLang="zh-CN" sz="1800"/>
              <a:t>4.</a:t>
            </a:r>
            <a:r>
              <a:rPr lang="zh-CN" altLang="en-US" sz="1800"/>
              <a:t>制作智能</a:t>
            </a:r>
            <a:r>
              <a:rPr lang="zh-CN" altLang="en-US" sz="1800"/>
              <a:t>体</a:t>
            </a:r>
            <a:endParaRPr lang="zh-CN" altLang="en-US" sz="1800"/>
          </a:p>
          <a:p>
            <a:r>
              <a:rPr lang="en-US" altLang="zh-CN" sz="1800"/>
              <a:t>5.</a:t>
            </a:r>
            <a:r>
              <a:rPr lang="zh-CN" altLang="en-US" sz="1800"/>
              <a:t>解说文档转写语音与视频</a:t>
            </a:r>
            <a:r>
              <a:rPr lang="zh-CN" altLang="en-US" sz="1800"/>
              <a:t>合并</a:t>
            </a:r>
            <a:endParaRPr lang="zh-CN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智能体方案介绍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8506651" y="671531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055370" y="1124585"/>
            <a:ext cx="10401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ym typeface="+mn-ea"/>
              </a:rPr>
              <a:t>1.</a:t>
            </a:r>
            <a:r>
              <a:rPr lang="zh-CN" altLang="en-US" sz="2000" b="1">
                <a:sym typeface="+mn-ea"/>
              </a:rPr>
              <a:t>各模型继承到一个系统</a:t>
            </a:r>
            <a:endParaRPr lang="zh-CN" altLang="en-US" sz="2000" b="1">
              <a:sym typeface="+mn-ea"/>
            </a:endParaRPr>
          </a:p>
        </p:txBody>
      </p:sp>
      <p:pic>
        <p:nvPicPr>
          <p:cNvPr id="9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1822768"/>
            <a:ext cx="1887538" cy="1338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" name="矩形 95"/>
          <p:cNvSpPr/>
          <p:nvPr/>
        </p:nvSpPr>
        <p:spPr>
          <a:xfrm>
            <a:off x="5952490" y="2124393"/>
            <a:ext cx="1587500" cy="719138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trike="noStrike" noProof="1"/>
              <a:t>比赛信息</a:t>
            </a:r>
            <a:r>
              <a:rPr lang="en-US" altLang="zh-CN" strike="noStrike" noProof="1"/>
              <a:t>OCR</a:t>
            </a:r>
            <a:endParaRPr lang="en-US" altLang="zh-CN" strike="noStrike" noProof="1"/>
          </a:p>
        </p:txBody>
      </p:sp>
      <p:sp>
        <p:nvSpPr>
          <p:cNvPr id="97" name="矩形 96"/>
          <p:cNvSpPr/>
          <p:nvPr/>
        </p:nvSpPr>
        <p:spPr>
          <a:xfrm>
            <a:off x="3356928" y="3630930"/>
            <a:ext cx="1604963" cy="5873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800" strike="noStrike" noProof="1"/>
              <a:t>多目标追踪</a:t>
            </a:r>
            <a:r>
              <a:rPr lang="en-US" altLang="zh-CN" sz="1800" strike="noStrike" noProof="1"/>
              <a:t>+</a:t>
            </a:r>
            <a:r>
              <a:rPr lang="zh-CN" altLang="en-US" sz="1800" strike="noStrike" noProof="1"/>
              <a:t>足球</a:t>
            </a:r>
            <a:r>
              <a:rPr lang="zh-CN" altLang="en-US" sz="1800" strike="noStrike" noProof="1"/>
              <a:t>检测</a:t>
            </a:r>
            <a:endParaRPr lang="zh-CN" altLang="en-US" sz="1800" strike="noStrike" noProof="1"/>
          </a:p>
        </p:txBody>
      </p:sp>
      <p:pic>
        <p:nvPicPr>
          <p:cNvPr id="9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395" y="2078990"/>
            <a:ext cx="1409065" cy="791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40" y="5099368"/>
            <a:ext cx="1882775" cy="1443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矩形 99"/>
          <p:cNvSpPr/>
          <p:nvPr/>
        </p:nvSpPr>
        <p:spPr>
          <a:xfrm>
            <a:off x="5665153" y="3569018"/>
            <a:ext cx="915988" cy="711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trike="noStrike" noProof="1"/>
              <a:t>足球</a:t>
            </a:r>
            <a:endParaRPr lang="zh-CN" altLang="en-US" strike="noStrike" noProof="1"/>
          </a:p>
        </p:txBody>
      </p:sp>
      <p:sp>
        <p:nvSpPr>
          <p:cNvPr id="101" name="矩形 100"/>
          <p:cNvSpPr/>
          <p:nvPr/>
        </p:nvSpPr>
        <p:spPr>
          <a:xfrm>
            <a:off x="5809615" y="4785043"/>
            <a:ext cx="915988" cy="593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800" strike="noStrike" noProof="1"/>
              <a:t>gloabl</a:t>
            </a:r>
            <a:r>
              <a:rPr lang="zh-CN" altLang="en-US" sz="1800" strike="noStrike" noProof="1"/>
              <a:t>球衣号</a:t>
            </a:r>
            <a:endParaRPr lang="zh-CN" altLang="en-US" sz="1800" strike="noStrike" noProof="1"/>
          </a:p>
        </p:txBody>
      </p:sp>
      <p:pic>
        <p:nvPicPr>
          <p:cNvPr id="10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0" y="1989455"/>
            <a:ext cx="1875790" cy="1127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矩形 102"/>
          <p:cNvSpPr/>
          <p:nvPr/>
        </p:nvSpPr>
        <p:spPr>
          <a:xfrm>
            <a:off x="6925628" y="3569018"/>
            <a:ext cx="1255713" cy="711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800" strike="noStrike" noProof="1">
                <a:sym typeface="+mn-ea"/>
              </a:rPr>
              <a:t>足球和球员</a:t>
            </a:r>
            <a:r>
              <a:rPr lang="zh-CN" altLang="en-US" sz="1800" strike="noStrike" noProof="1"/>
              <a:t>距离</a:t>
            </a:r>
            <a:endParaRPr lang="zh-CN" altLang="en-US" sz="1800" strike="noStrike" noProof="1"/>
          </a:p>
        </p:txBody>
      </p:sp>
      <p:cxnSp>
        <p:nvCxnSpPr>
          <p:cNvPr id="104" name="直接箭头连接符 103"/>
          <p:cNvCxnSpPr>
            <a:endCxn id="97" idx="0"/>
          </p:cNvCxnSpPr>
          <p:nvPr/>
        </p:nvCxnSpPr>
        <p:spPr>
          <a:xfrm flipH="1">
            <a:off x="4158615" y="3161030"/>
            <a:ext cx="1588" cy="469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97" idx="2"/>
          </p:cNvCxnSpPr>
          <p:nvPr/>
        </p:nvCxnSpPr>
        <p:spPr>
          <a:xfrm flipH="1">
            <a:off x="4157028" y="4218305"/>
            <a:ext cx="1588" cy="881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肘形连接符 105"/>
          <p:cNvCxnSpPr>
            <a:endCxn id="100" idx="1"/>
          </p:cNvCxnSpPr>
          <p:nvPr/>
        </p:nvCxnSpPr>
        <p:spPr>
          <a:xfrm flipV="1">
            <a:off x="5098415" y="3924618"/>
            <a:ext cx="566738" cy="1897063"/>
          </a:xfrm>
          <a:prstGeom prst="bentConnector3">
            <a:avLst>
              <a:gd name="adj1" fmla="val 5005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endCxn id="96" idx="1"/>
          </p:cNvCxnSpPr>
          <p:nvPr/>
        </p:nvCxnSpPr>
        <p:spPr>
          <a:xfrm flipV="1">
            <a:off x="5103178" y="2484755"/>
            <a:ext cx="849313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100" idx="3"/>
            <a:endCxn id="103" idx="1"/>
          </p:cNvCxnSpPr>
          <p:nvPr/>
        </p:nvCxnSpPr>
        <p:spPr>
          <a:xfrm>
            <a:off x="6581140" y="3924618"/>
            <a:ext cx="3444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肘形连接符 108"/>
          <p:cNvCxnSpPr>
            <a:endCxn id="101" idx="1"/>
          </p:cNvCxnSpPr>
          <p:nvPr/>
        </p:nvCxnSpPr>
        <p:spPr>
          <a:xfrm flipV="1">
            <a:off x="5098415" y="5081905"/>
            <a:ext cx="711200" cy="7397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6830378" y="5612130"/>
            <a:ext cx="1231900" cy="9302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帧球队（另队大于</a:t>
            </a:r>
            <a:r>
              <a:rPr lang="en-US" altLang="zh-CN" sz="1400" strike="noStrike" noProof="1"/>
              <a:t>3</a:t>
            </a:r>
            <a:r>
              <a:rPr lang="zh-CN" altLang="en-US" sz="1400" strike="noStrike" noProof="1"/>
              <a:t>人说突围）</a:t>
            </a:r>
            <a:endParaRPr lang="zh-CN" altLang="en-US" sz="1400" strike="noStrike" noProof="1"/>
          </a:p>
        </p:txBody>
      </p:sp>
      <p:sp>
        <p:nvSpPr>
          <p:cNvPr id="111" name="矩形 110"/>
          <p:cNvSpPr/>
          <p:nvPr/>
        </p:nvSpPr>
        <p:spPr>
          <a:xfrm>
            <a:off x="8402003" y="3569018"/>
            <a:ext cx="1254125" cy="711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800" strike="noStrike" noProof="1"/>
              <a:t>距离小于</a:t>
            </a:r>
            <a:r>
              <a:rPr lang="en-US" altLang="zh-CN" sz="1800" strike="noStrike" noProof="1"/>
              <a:t>50</a:t>
            </a:r>
            <a:r>
              <a:rPr lang="zh-CN" altLang="en-US" sz="1800" strike="noStrike" noProof="1"/>
              <a:t>像素</a:t>
            </a:r>
            <a:endParaRPr lang="zh-CN" altLang="en-US" sz="1800" strike="noStrike" noProof="1"/>
          </a:p>
        </p:txBody>
      </p:sp>
      <p:sp>
        <p:nvSpPr>
          <p:cNvPr id="112" name="矩形 111"/>
          <p:cNvSpPr/>
          <p:nvPr/>
        </p:nvSpPr>
        <p:spPr>
          <a:xfrm>
            <a:off x="9852978" y="3569018"/>
            <a:ext cx="1254125" cy="711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800" strike="noStrike" noProof="1"/>
              <a:t>球员传球</a:t>
            </a:r>
            <a:endParaRPr lang="zh-CN" altLang="en-US" sz="1800" strike="noStrike" noProof="1"/>
          </a:p>
        </p:txBody>
      </p:sp>
      <p:cxnSp>
        <p:nvCxnSpPr>
          <p:cNvPr id="113" name="直接箭头连接符 112"/>
          <p:cNvCxnSpPr>
            <a:stCxn id="103" idx="3"/>
            <a:endCxn id="111" idx="1"/>
          </p:cNvCxnSpPr>
          <p:nvPr/>
        </p:nvCxnSpPr>
        <p:spPr>
          <a:xfrm>
            <a:off x="8181340" y="3924618"/>
            <a:ext cx="2206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11" idx="3"/>
            <a:endCxn id="112" idx="1"/>
          </p:cNvCxnSpPr>
          <p:nvPr/>
        </p:nvCxnSpPr>
        <p:spPr>
          <a:xfrm>
            <a:off x="9656128" y="3924618"/>
            <a:ext cx="196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肘形连接符 114"/>
          <p:cNvCxnSpPr>
            <a:stCxn id="112" idx="2"/>
            <a:endCxn id="110" idx="0"/>
          </p:cNvCxnSpPr>
          <p:nvPr/>
        </p:nvCxnSpPr>
        <p:spPr>
          <a:xfrm rot="5400000">
            <a:off x="8297228" y="3429318"/>
            <a:ext cx="1331913" cy="3033713"/>
          </a:xfrm>
          <a:prstGeom prst="bentConnector3">
            <a:avLst>
              <a:gd name="adj1" fmla="val 5002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8328978" y="5748655"/>
            <a:ext cx="1255713" cy="711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自己传带球</a:t>
            </a:r>
            <a:endParaRPr lang="zh-CN" altLang="en-US" sz="1400" strike="noStrike" noProof="1"/>
          </a:p>
        </p:txBody>
      </p:sp>
      <p:sp>
        <p:nvSpPr>
          <p:cNvPr id="117" name="矩形 116"/>
          <p:cNvSpPr/>
          <p:nvPr/>
        </p:nvSpPr>
        <p:spPr>
          <a:xfrm>
            <a:off x="9852978" y="5721668"/>
            <a:ext cx="1254125" cy="711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结合球门和守门员的位置判断射门、</a:t>
            </a:r>
            <a:r>
              <a:rPr lang="zh-CN" altLang="en-US" sz="1400" strike="noStrike" noProof="1"/>
              <a:t>进球</a:t>
            </a:r>
            <a:endParaRPr lang="zh-CN" altLang="en-US" sz="1400" strike="noStrike" noProof="1"/>
          </a:p>
        </p:txBody>
      </p:sp>
      <p:cxnSp>
        <p:nvCxnSpPr>
          <p:cNvPr id="118" name="直接箭头连接符 117"/>
          <p:cNvCxnSpPr>
            <a:stCxn id="112" idx="2"/>
            <a:endCxn id="117" idx="0"/>
          </p:cNvCxnSpPr>
          <p:nvPr/>
        </p:nvCxnSpPr>
        <p:spPr>
          <a:xfrm>
            <a:off x="10480040" y="4280218"/>
            <a:ext cx="0" cy="144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endCxn id="116" idx="0"/>
          </p:cNvCxnSpPr>
          <p:nvPr/>
        </p:nvCxnSpPr>
        <p:spPr>
          <a:xfrm flipH="1">
            <a:off x="8956040" y="4929505"/>
            <a:ext cx="22225" cy="819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0" name="肘形连接符 119"/>
          <p:cNvCxnSpPr>
            <a:stCxn id="101" idx="3"/>
          </p:cNvCxnSpPr>
          <p:nvPr/>
        </p:nvCxnSpPr>
        <p:spPr>
          <a:xfrm flipV="1">
            <a:off x="6725603" y="4281805"/>
            <a:ext cx="523875" cy="8001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6673215" y="5432743"/>
            <a:ext cx="4679950" cy="1296988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cxnSp>
        <p:nvCxnSpPr>
          <p:cNvPr id="122" name="肘形连接符 121"/>
          <p:cNvCxnSpPr>
            <a:stCxn id="121" idx="3"/>
            <a:endCxn id="102" idx="3"/>
          </p:cNvCxnSpPr>
          <p:nvPr/>
        </p:nvCxnSpPr>
        <p:spPr>
          <a:xfrm flipV="1">
            <a:off x="11353165" y="2553335"/>
            <a:ext cx="149225" cy="3528695"/>
          </a:xfrm>
          <a:prstGeom prst="bentConnector3">
            <a:avLst>
              <a:gd name="adj1" fmla="val 25957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96" idx="3"/>
            <a:endCxn id="98" idx="1"/>
          </p:cNvCxnSpPr>
          <p:nvPr/>
        </p:nvCxnSpPr>
        <p:spPr>
          <a:xfrm flipV="1">
            <a:off x="7539990" y="2474596"/>
            <a:ext cx="573405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8001953" y="1830705"/>
            <a:ext cx="3773488" cy="1514475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7" name="圆角矩形 126"/>
          <p:cNvSpPr/>
          <p:nvPr/>
        </p:nvSpPr>
        <p:spPr>
          <a:xfrm>
            <a:off x="8062595" y="445135"/>
            <a:ext cx="3672205" cy="8636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比赛</a:t>
            </a:r>
            <a:r>
              <a:rPr lang="zh-CN" altLang="en-US"/>
              <a:t>信息</a:t>
            </a:r>
            <a:endParaRPr lang="zh-CN" altLang="en-US"/>
          </a:p>
        </p:txBody>
      </p:sp>
      <p:cxnSp>
        <p:nvCxnSpPr>
          <p:cNvPr id="128" name="直接箭头连接符 127"/>
          <p:cNvCxnSpPr>
            <a:stCxn id="124" idx="0"/>
            <a:endCxn id="127" idx="2"/>
          </p:cNvCxnSpPr>
          <p:nvPr/>
        </p:nvCxnSpPr>
        <p:spPr>
          <a:xfrm flipV="1">
            <a:off x="9889490" y="1308735"/>
            <a:ext cx="9525" cy="52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821690" y="1978025"/>
            <a:ext cx="2011045" cy="2950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800"/>
              <a:t>a.</a:t>
            </a:r>
            <a:r>
              <a:rPr lang="zh-CN" altLang="en-US" sz="1800"/>
              <a:t>增加</a:t>
            </a:r>
            <a:r>
              <a:rPr lang="en-US" altLang="zh-CN" sz="1800"/>
              <a:t>cnocr</a:t>
            </a:r>
            <a:r>
              <a:rPr lang="zh-CN" altLang="en-US" sz="1800"/>
              <a:t>，识别比赛队伍信息和时间</a:t>
            </a:r>
            <a:endParaRPr lang="zh-CN" altLang="en-US" sz="1800"/>
          </a:p>
          <a:p>
            <a:r>
              <a:rPr lang="en-US" altLang="zh-CN" sz="1800"/>
              <a:t>b.</a:t>
            </a:r>
            <a:r>
              <a:rPr lang="zh-CN" altLang="en-US" sz="1800"/>
              <a:t>增加</a:t>
            </a:r>
            <a:r>
              <a:rPr lang="zh-CN" altLang="en-US" sz="1800">
                <a:sym typeface="+mn-ea"/>
              </a:rPr>
              <a:t>球门识别和球队识别</a:t>
            </a:r>
            <a:endParaRPr lang="zh-CN" altLang="en-US" sz="1800">
              <a:sym typeface="+mn-ea"/>
            </a:endParaRPr>
          </a:p>
          <a:p>
            <a:r>
              <a:rPr lang="en-US" altLang="zh-CN" sz="1800"/>
              <a:t>c.</a:t>
            </a:r>
            <a:r>
              <a:rPr lang="zh-CN" altLang="en-US" sz="1800"/>
              <a:t>增加后处理代码，用于补充关键性</a:t>
            </a:r>
            <a:r>
              <a:rPr lang="zh-CN" altLang="en-US" sz="1800"/>
              <a:t>事件</a:t>
            </a:r>
            <a:endParaRPr lang="zh-CN" altLang="en-US" sz="1800"/>
          </a:p>
          <a:p>
            <a:endParaRPr lang="en-US" altLang="zh-CN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智能体方案介绍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055370" y="824865"/>
            <a:ext cx="104013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000" b="1">
                <a:sym typeface="+mn-ea"/>
              </a:rPr>
              <a:t>1.</a:t>
            </a:r>
            <a:r>
              <a:rPr lang="zh-CN" altLang="en-US" sz="2000" b="1">
                <a:sym typeface="+mn-ea"/>
              </a:rPr>
              <a:t>各模型继承到一个系统</a:t>
            </a:r>
            <a:endParaRPr lang="zh-CN" altLang="en-US" sz="2000" b="1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sym typeface="+mn-ea"/>
              </a:rPr>
              <a:t>球门识别和球队识别</a:t>
            </a:r>
            <a:endParaRPr lang="zh-CN" altLang="en-US" sz="2000" b="1">
              <a:sym typeface="+mn-ea"/>
            </a:endParaRPr>
          </a:p>
        </p:txBody>
      </p:sp>
      <p:pic>
        <p:nvPicPr>
          <p:cNvPr id="2457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753" y="3018790"/>
            <a:ext cx="1382712" cy="101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582353" y="1794828"/>
            <a:ext cx="588963" cy="792163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边缘检测</a:t>
            </a:r>
            <a:endParaRPr lang="zh-CN" altLang="en-US" sz="1400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4618990" y="1794828"/>
            <a:ext cx="1108075" cy="792163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霍夫变换检测直线</a:t>
            </a:r>
            <a:endParaRPr lang="zh-CN" altLang="en-US" sz="140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6023928" y="1801178"/>
            <a:ext cx="1166813" cy="785813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线段中心点最密集区域</a:t>
            </a:r>
            <a:endParaRPr lang="zh-CN" altLang="en-US" sz="1400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3295015" y="3018790"/>
            <a:ext cx="1095375" cy="10128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KMeans聚类找最密集的区域</a:t>
            </a:r>
            <a:endParaRPr lang="zh-CN" altLang="en-US" sz="1400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4726940" y="3018790"/>
            <a:ext cx="1044575" cy="10128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直线数量阈值判断是否存在球门</a:t>
            </a:r>
            <a:endParaRPr lang="zh-CN" altLang="en-US" sz="1400" strike="noStrike" noProof="1"/>
          </a:p>
        </p:txBody>
      </p:sp>
      <p:sp>
        <p:nvSpPr>
          <p:cNvPr id="15" name="矩形 14"/>
          <p:cNvSpPr/>
          <p:nvPr/>
        </p:nvSpPr>
        <p:spPr>
          <a:xfrm>
            <a:off x="6023928" y="3018790"/>
            <a:ext cx="1166813" cy="10191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所有直线中心点绘制内接矩形，得到四个角点</a:t>
            </a:r>
            <a:endParaRPr lang="zh-CN" altLang="en-US" sz="1400" strike="noStrike" noProof="1"/>
          </a:p>
        </p:txBody>
      </p:sp>
      <p:sp>
        <p:nvSpPr>
          <p:cNvPr id="16" name="矩形 15"/>
          <p:cNvSpPr/>
          <p:nvPr/>
        </p:nvSpPr>
        <p:spPr>
          <a:xfrm>
            <a:off x="7392353" y="3018790"/>
            <a:ext cx="933450" cy="10128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选择平行线，根据斜率绘制</a:t>
            </a:r>
            <a:r>
              <a:rPr lang="zh-CN" altLang="en-US" sz="1400" strike="noStrike" noProof="1"/>
              <a:t>四边形</a:t>
            </a:r>
            <a:endParaRPr lang="zh-CN" altLang="en-US" sz="1400" strike="noStrike" noProof="1"/>
          </a:p>
        </p:txBody>
      </p:sp>
      <p:cxnSp>
        <p:nvCxnSpPr>
          <p:cNvPr id="4" name="直接箭头连接符 3"/>
          <p:cNvCxnSpPr>
            <a:stCxn id="24592" idx="3"/>
            <a:endCxn id="3" idx="1"/>
          </p:cNvCxnSpPr>
          <p:nvPr/>
        </p:nvCxnSpPr>
        <p:spPr>
          <a:xfrm flipV="1">
            <a:off x="2820353" y="2191703"/>
            <a:ext cx="762000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14" idx="3"/>
            <a:endCxn id="15" idx="1"/>
          </p:cNvCxnSpPr>
          <p:nvPr/>
        </p:nvCxnSpPr>
        <p:spPr>
          <a:xfrm>
            <a:off x="5771515" y="3526790"/>
            <a:ext cx="252413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3"/>
            <a:endCxn id="14" idx="1"/>
          </p:cNvCxnSpPr>
          <p:nvPr/>
        </p:nvCxnSpPr>
        <p:spPr>
          <a:xfrm>
            <a:off x="4390390" y="3525203"/>
            <a:ext cx="336550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" idx="3"/>
            <a:endCxn id="11" idx="1"/>
          </p:cNvCxnSpPr>
          <p:nvPr/>
        </p:nvCxnSpPr>
        <p:spPr>
          <a:xfrm>
            <a:off x="4171315" y="2191703"/>
            <a:ext cx="4476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3"/>
            <a:endCxn id="12" idx="1"/>
          </p:cNvCxnSpPr>
          <p:nvPr/>
        </p:nvCxnSpPr>
        <p:spPr>
          <a:xfrm>
            <a:off x="5727065" y="2191703"/>
            <a:ext cx="296863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5" idx="3"/>
            <a:endCxn id="16" idx="1"/>
          </p:cNvCxnSpPr>
          <p:nvPr/>
        </p:nvCxnSpPr>
        <p:spPr>
          <a:xfrm flipV="1">
            <a:off x="7190740" y="3526790"/>
            <a:ext cx="201613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592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1801178"/>
            <a:ext cx="1404938" cy="78581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肘形连接符 23"/>
          <p:cNvCxnSpPr>
            <a:stCxn id="12" idx="3"/>
            <a:endCxn id="13" idx="1"/>
          </p:cNvCxnSpPr>
          <p:nvPr/>
        </p:nvCxnSpPr>
        <p:spPr>
          <a:xfrm flipH="1">
            <a:off x="3295015" y="2193290"/>
            <a:ext cx="3895725" cy="1331913"/>
          </a:xfrm>
          <a:prstGeom prst="bentConnector5">
            <a:avLst>
              <a:gd name="adj1" fmla="val -6111"/>
              <a:gd name="adj2" fmla="val 45732"/>
              <a:gd name="adj3" fmla="val 106111"/>
            </a:avLst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3"/>
            <a:endCxn id="24578" idx="1"/>
          </p:cNvCxnSpPr>
          <p:nvPr/>
        </p:nvCxnSpPr>
        <p:spPr>
          <a:xfrm flipV="1">
            <a:off x="8325803" y="3525203"/>
            <a:ext cx="361950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595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15" y="4868228"/>
            <a:ext cx="1822450" cy="103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96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003" y="4685665"/>
            <a:ext cx="2312987" cy="142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矩形 27"/>
          <p:cNvSpPr/>
          <p:nvPr/>
        </p:nvSpPr>
        <p:spPr>
          <a:xfrm>
            <a:off x="3502978" y="4965065"/>
            <a:ext cx="1033463" cy="8413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目标</a:t>
            </a:r>
            <a:r>
              <a:rPr lang="zh-CN" altLang="en-US" sz="1400" strike="noStrike" noProof="1"/>
              <a:t>检测</a:t>
            </a:r>
            <a:endParaRPr lang="zh-CN" altLang="en-US" sz="1400" strike="noStrike" noProof="1"/>
          </a:p>
        </p:txBody>
      </p:sp>
      <p:pic>
        <p:nvPicPr>
          <p:cNvPr id="24598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115" y="4579303"/>
            <a:ext cx="1106488" cy="1635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矩形 29"/>
          <p:cNvSpPr/>
          <p:nvPr/>
        </p:nvSpPr>
        <p:spPr>
          <a:xfrm>
            <a:off x="7493953" y="4923790"/>
            <a:ext cx="1219200" cy="9366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1400" strike="noStrike" noProof="1"/>
              <a:t>KMeans根据图片颜色特征划分</a:t>
            </a:r>
            <a:r>
              <a:rPr lang="zh-CN" altLang="en-US" sz="1400" strike="noStrike" noProof="1"/>
              <a:t>球队</a:t>
            </a:r>
            <a:endParaRPr lang="zh-CN" altLang="en-US" sz="1400" strike="noStrike" noProof="1"/>
          </a:p>
        </p:txBody>
      </p:sp>
      <p:cxnSp>
        <p:nvCxnSpPr>
          <p:cNvPr id="31" name="直接箭头连接符 30"/>
          <p:cNvCxnSpPr>
            <a:stCxn id="30" idx="3"/>
            <a:endCxn id="24598" idx="1"/>
          </p:cNvCxnSpPr>
          <p:nvPr/>
        </p:nvCxnSpPr>
        <p:spPr>
          <a:xfrm>
            <a:off x="8713153" y="5392103"/>
            <a:ext cx="334963" cy="4763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596" idx="3"/>
            <a:endCxn id="30" idx="1"/>
          </p:cNvCxnSpPr>
          <p:nvPr/>
        </p:nvCxnSpPr>
        <p:spPr>
          <a:xfrm flipV="1">
            <a:off x="7158990" y="5392103"/>
            <a:ext cx="334963" cy="4763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8" idx="3"/>
            <a:endCxn id="24596" idx="1"/>
          </p:cNvCxnSpPr>
          <p:nvPr/>
        </p:nvCxnSpPr>
        <p:spPr>
          <a:xfrm>
            <a:off x="4536440" y="5385753"/>
            <a:ext cx="309563" cy="11113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4595" idx="3"/>
            <a:endCxn id="28" idx="1"/>
          </p:cNvCxnSpPr>
          <p:nvPr/>
        </p:nvCxnSpPr>
        <p:spPr>
          <a:xfrm flipV="1">
            <a:off x="3098165" y="5385753"/>
            <a:ext cx="404813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智能体方案介绍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055370" y="1124585"/>
            <a:ext cx="10401300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b="1">
                <a:sym typeface="+mn-ea"/>
              </a:rPr>
              <a:t>1.</a:t>
            </a:r>
            <a:r>
              <a:rPr lang="zh-CN" altLang="en-US" b="1">
                <a:sym typeface="+mn-ea"/>
              </a:rPr>
              <a:t>各模型继承到一个系统</a:t>
            </a:r>
            <a:endParaRPr lang="zh-CN" altLang="en-US" b="1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sym typeface="+mn-ea"/>
              </a:rPr>
              <a:t>问题发现及改进：</a:t>
            </a:r>
            <a:endParaRPr lang="zh-CN" altLang="en-US" sz="1800"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800">
                <a:sym typeface="+mn-ea"/>
              </a:rPr>
              <a:t>将足球检测放到整个追踪系统，足球的</a:t>
            </a:r>
            <a:r>
              <a:rPr lang="en-US" altLang="zh-CN" sz="1800">
                <a:sym typeface="+mn-ea"/>
              </a:rPr>
              <a:t>id</a:t>
            </a:r>
            <a:r>
              <a:rPr lang="zh-CN" altLang="en-US" sz="1800">
                <a:sym typeface="+mn-ea"/>
              </a:rPr>
              <a:t>或多或少的都会发生改变，会略微影响系统的性能，因此将不进行足球的追踪。</a:t>
            </a:r>
            <a:endParaRPr lang="zh-CN" alt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605" y="2993390"/>
            <a:ext cx="10266045" cy="36252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智能体方案介绍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055370" y="824865"/>
            <a:ext cx="10401300" cy="5815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b="1">
                <a:sym typeface="+mn-ea"/>
              </a:rPr>
              <a:t>2.</a:t>
            </a:r>
            <a:r>
              <a:rPr lang="zh-CN" altLang="en-US" b="1">
                <a:sym typeface="+mn-ea"/>
              </a:rPr>
              <a:t>将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 b="1">
                <a:sym typeface="+mn-ea"/>
              </a:rPr>
              <a:t>得到的子系统部署成服务，通过</a:t>
            </a:r>
            <a:r>
              <a:rPr lang="en-US" altLang="zh-CN" b="1">
                <a:sym typeface="+mn-ea"/>
              </a:rPr>
              <a:t>POST</a:t>
            </a:r>
            <a:r>
              <a:rPr lang="zh-CN" altLang="en-US" b="1">
                <a:sym typeface="+mn-ea"/>
              </a:rPr>
              <a:t>请求</a:t>
            </a:r>
            <a:endParaRPr lang="zh-CN" altLang="en-US" b="1"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模型部署：采用flask框架将视频解说系统部署成服务，然后通过post请求调用。</a:t>
            </a:r>
            <a:endParaRPr lang="zh-CN" altLang="en-US" sz="1600"/>
          </a:p>
          <a:p>
            <a:pPr lvl="1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模型部署平台：https://www.deepln.com/#/ , </a:t>
            </a:r>
            <a:endParaRPr lang="zh-CN" altLang="en-US" sz="1600"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资源：GPU RTX-3060 显存：12G  CPU核数：56核（相对比较少）</a:t>
            </a:r>
            <a:endParaRPr lang="zh-CN" altLang="en-US" sz="1600"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轻量化OCR和追踪模型部署（</a:t>
            </a:r>
            <a:r>
              <a:rPr lang="zh-CN" altLang="en-US" sz="1600" b="1">
                <a:solidFill>
                  <a:srgbClr val="FF0000"/>
                </a:solidFill>
                <a:sym typeface="+mn-ea"/>
              </a:rPr>
              <a:t>默认采用相对规格大的模型</a:t>
            </a:r>
            <a:r>
              <a:rPr lang="zh-CN" altLang="en-US" sz="1600">
                <a:sym typeface="+mn-ea"/>
              </a:rPr>
              <a:t>）</a:t>
            </a:r>
            <a:endParaRPr lang="zh-CN" altLang="en-US" sz="1600">
              <a:sym typeface="+mn-ea"/>
            </a:endParaRPr>
          </a:p>
          <a:p>
            <a:pPr lvl="1" indent="457200">
              <a:lnSpc>
                <a:spcPct val="150000"/>
              </a:lnSpc>
            </a:pPr>
            <a:r>
              <a:rPr lang="zh-CN" altLang="en-US" sz="1600">
                <a:sym typeface="+mn-ea"/>
              </a:rPr>
              <a:t>将追踪模型osnet_x1_0替换成Market1501_clipreid_ViT-B-16_60.pth，性能有一定的提升，但是参数量会递增，带来推理时间的增加。</a:t>
            </a:r>
            <a:endParaRPr lang="zh-CN" altLang="en-US" sz="1600"/>
          </a:p>
          <a:p>
            <a:pPr lvl="1" indent="457200">
              <a:lnSpc>
                <a:spcPct val="150000"/>
              </a:lnSpc>
            </a:pPr>
            <a:r>
              <a:rPr lang="zh-CN" altLang="en-US" sz="1600">
                <a:sym typeface="+mn-ea"/>
              </a:rPr>
              <a:t>将姿态检测模型yolov8m-pose替换成easy_ViTPose</a:t>
            </a:r>
            <a:r>
              <a:rPr lang="zh-CN" altLang="en-US" sz="1600">
                <a:sym typeface="宋体" panose="02010600030101010101" pitchFamily="2" charset="-122"/>
              </a:rPr>
              <a:t>性能有一定的提升，但是参数量会递增，带来推理时间的增加。</a:t>
            </a:r>
            <a:endParaRPr lang="zh-CN" altLang="en-US" sz="1600">
              <a:sym typeface="宋体" panose="02010600030101010101" pitchFamily="2" charset="-122"/>
            </a:endParaRPr>
          </a:p>
          <a:p>
            <a:pPr lvl="1" indent="457200">
              <a:lnSpc>
                <a:spcPct val="150000"/>
              </a:lnSpc>
            </a:pPr>
            <a:r>
              <a:rPr lang="zh-CN" altLang="en-US" sz="1600">
                <a:sym typeface="+mn-ea"/>
              </a:rPr>
              <a:t>替换方式：</a:t>
            </a:r>
            <a:endParaRPr lang="zh-CN" altLang="en-US" sz="1600"/>
          </a:p>
          <a:p>
            <a:pPr lvl="1" indent="457200">
              <a:lnSpc>
                <a:spcPct val="150000"/>
              </a:lnSpc>
            </a:pPr>
            <a:r>
              <a:rPr lang="zh-CN" altLang="en-US" sz="1600">
                <a:sym typeface="+mn-ea"/>
              </a:rPr>
              <a:t>在Deep-EIoU\reid\torchreid\utils\feature_extractor.py将CLIPReIDModel注释就可以使用osnet_x1_0模型进行追踪。</a:t>
            </a:r>
            <a:endParaRPr lang="zh-CN" altLang="en-US" sz="1600"/>
          </a:p>
          <a:p>
            <a:pPr lvl="1" indent="457200">
              <a:lnSpc>
                <a:spcPct val="150000"/>
              </a:lnSpc>
            </a:pPr>
            <a:r>
              <a:rPr lang="zh-CN" altLang="en-US" sz="1600">
                <a:sym typeface="+mn-ea"/>
              </a:rPr>
              <a:t>在Soccernet-Jersey-Number-OCR-main\image_inference_by_trained_model.py将pose_type 参数改成yolov8m-pose就可以采用</a:t>
            </a:r>
            <a:r>
              <a:rPr lang="zh-CN" altLang="en-US" sz="1600">
                <a:sym typeface="宋体" panose="02010600030101010101" pitchFamily="2" charset="-122"/>
              </a:rPr>
              <a:t>yolov8m-pose进行姿态估计。</a:t>
            </a:r>
            <a:endParaRPr lang="zh-CN" altLang="en-US" sz="1600">
              <a:sym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sz="1600" b="1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智能体方案介绍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055370" y="824865"/>
            <a:ext cx="10401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b="1">
                <a:sym typeface="+mn-ea"/>
              </a:rPr>
              <a:t>3.</a:t>
            </a:r>
            <a:r>
              <a:rPr lang="zh-CN" altLang="en-US" b="1">
                <a:sym typeface="+mn-ea"/>
              </a:rPr>
              <a:t>制作工作流</a:t>
            </a:r>
            <a:endParaRPr lang="en-US" altLang="zh-CN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360" y="1508125"/>
            <a:ext cx="7699375" cy="50203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智能体方案介绍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055370" y="1124585"/>
            <a:ext cx="4737735" cy="429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 b="1">
                <a:sym typeface="+mn-ea"/>
              </a:rPr>
              <a:t>4.</a:t>
            </a:r>
            <a:r>
              <a:rPr lang="zh-CN" altLang="en-US" b="1">
                <a:sym typeface="+mn-ea"/>
              </a:rPr>
              <a:t>制作智能体</a:t>
            </a:r>
            <a:endParaRPr lang="zh-CN" altLang="en-US" b="1"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800">
                <a:sym typeface="+mn-ea"/>
              </a:rPr>
              <a:t>由于体育赛事解说整个系统耗时基本上视频</a:t>
            </a:r>
            <a:r>
              <a:rPr lang="en-US" altLang="zh-CN" sz="1800">
                <a:sym typeface="+mn-ea"/>
              </a:rPr>
              <a:t>1</a:t>
            </a:r>
            <a:r>
              <a:rPr lang="zh-CN" altLang="en-US" sz="1800">
                <a:sym typeface="+mn-ea"/>
              </a:rPr>
              <a:t>秒处理</a:t>
            </a:r>
            <a:r>
              <a:rPr lang="en-US" altLang="zh-CN" sz="1800">
                <a:sym typeface="+mn-ea"/>
              </a:rPr>
              <a:t>0.8</a:t>
            </a:r>
            <a:r>
              <a:rPr lang="zh-CN" altLang="en-US" sz="1800">
                <a:sym typeface="+mn-ea"/>
              </a:rPr>
              <a:t>分钟左右，</a:t>
            </a:r>
            <a:r>
              <a:rPr lang="en-US" altLang="zh-CN" sz="1800">
                <a:sym typeface="+mn-ea"/>
              </a:rPr>
              <a:t>11</a:t>
            </a:r>
            <a:r>
              <a:rPr lang="zh-CN" altLang="en-US" sz="1800">
                <a:sym typeface="+mn-ea"/>
              </a:rPr>
              <a:t>秒的视频差不多是</a:t>
            </a:r>
            <a:r>
              <a:rPr lang="en-US" altLang="zh-CN" sz="1800">
                <a:sym typeface="+mn-ea"/>
              </a:rPr>
              <a:t>7</a:t>
            </a:r>
            <a:r>
              <a:rPr lang="zh-CN" altLang="en-US" sz="1800">
                <a:sym typeface="+mn-ea"/>
              </a:rPr>
              <a:t>分钟左右，而智能体的</a:t>
            </a:r>
            <a:r>
              <a:rPr lang="en-US" altLang="zh-CN" sz="1800">
                <a:sym typeface="+mn-ea"/>
              </a:rPr>
              <a:t>session</a:t>
            </a:r>
            <a:r>
              <a:rPr lang="zh-CN" altLang="en-US" sz="1800">
                <a:sym typeface="+mn-ea"/>
              </a:rPr>
              <a:t>目前只有</a:t>
            </a:r>
            <a:r>
              <a:rPr lang="en-US" altLang="zh-CN" sz="1800">
                <a:sym typeface="+mn-ea"/>
              </a:rPr>
              <a:t>120</a:t>
            </a:r>
            <a:r>
              <a:rPr lang="zh-CN" altLang="en-US" sz="1800">
                <a:sym typeface="+mn-ea"/>
              </a:rPr>
              <a:t>秒就超时了。一次下发</a:t>
            </a:r>
            <a:r>
              <a:rPr lang="en-US" altLang="zh-CN" sz="1800">
                <a:sym typeface="+mn-ea"/>
              </a:rPr>
              <a:t>URL</a:t>
            </a:r>
            <a:r>
              <a:rPr lang="zh-CN" altLang="en-US" sz="1800">
                <a:sym typeface="+mn-ea"/>
              </a:rPr>
              <a:t>满足不了接收到解说信息。因此设计下发</a:t>
            </a:r>
            <a:r>
              <a:rPr lang="en-US" altLang="zh-CN" sz="1800">
                <a:sym typeface="+mn-ea"/>
              </a:rPr>
              <a:t>2</a:t>
            </a:r>
            <a:r>
              <a:rPr lang="zh-CN" altLang="en-US" sz="1800">
                <a:sym typeface="+mn-ea"/>
              </a:rPr>
              <a:t>次相同的</a:t>
            </a:r>
            <a:r>
              <a:rPr lang="en-US" altLang="zh-CN" sz="1800">
                <a:sym typeface="+mn-ea"/>
              </a:rPr>
              <a:t>URL</a:t>
            </a:r>
            <a:r>
              <a:rPr lang="zh-CN" altLang="en-US" sz="1800">
                <a:sym typeface="+mn-ea"/>
              </a:rPr>
              <a:t>，就能收到解说信息（如果没有处理完，会提示用户需要等待，如果是处理完成后下发不同的</a:t>
            </a:r>
            <a:r>
              <a:rPr lang="en-US" altLang="zh-CN" sz="1800">
                <a:sym typeface="+mn-ea"/>
              </a:rPr>
              <a:t>URL</a:t>
            </a:r>
            <a:r>
              <a:rPr lang="zh-CN" altLang="en-US" sz="1800">
                <a:sym typeface="+mn-ea"/>
              </a:rPr>
              <a:t>会进行新的</a:t>
            </a:r>
            <a:r>
              <a:rPr lang="zh-CN" altLang="en-US" sz="1800">
                <a:sym typeface="+mn-ea"/>
              </a:rPr>
              <a:t>处理）</a:t>
            </a:r>
            <a:endParaRPr lang="zh-CN" alt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0145" y="116205"/>
            <a:ext cx="5466715" cy="63449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>
            <p:custDataLst>
              <p:tags r:id="rId1"/>
            </p:custDataLst>
          </p:nvPr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kumimoji="1" lang="zh-CN" altLang="en-US" sz="40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智能体方案介绍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pic>
        <p:nvPicPr>
          <p:cNvPr id="11" name="output_reslut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39920" y="44450"/>
            <a:ext cx="7766050" cy="65932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1135" y="1196340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ym typeface="+mn-ea"/>
              </a:rPr>
              <a:t>5.</a:t>
            </a:r>
            <a:r>
              <a:rPr lang="zh-CN" altLang="en-US" b="1">
                <a:sym typeface="+mn-ea"/>
              </a:rPr>
              <a:t>解说文档转写语音与视频合并</a:t>
            </a:r>
            <a:endParaRPr lang="zh-CN" altLang="en-US" b="1"/>
          </a:p>
          <a:p>
            <a:r>
              <a:rPr lang="en-US" altLang="zh-CN"/>
              <a:t>    </a:t>
            </a:r>
            <a:r>
              <a:rPr lang="en-US" altLang="zh-CN" sz="1800"/>
              <a:t>1) </a:t>
            </a:r>
            <a:r>
              <a:rPr lang="zh-CN" altLang="en-US" sz="1800"/>
              <a:t>根据解说词调用</a:t>
            </a:r>
            <a:r>
              <a:rPr lang="en-US" altLang="zh-CN" sz="1800"/>
              <a:t>edge_tts</a:t>
            </a:r>
            <a:r>
              <a:rPr lang="zh-CN" altLang="en-US" sz="1800"/>
              <a:t>生成语音</a:t>
            </a:r>
            <a:endParaRPr lang="zh-CN" altLang="en-US" sz="1800"/>
          </a:p>
          <a:p>
            <a:r>
              <a:rPr lang="en-US" altLang="zh-CN" sz="1800"/>
              <a:t>     2) </a:t>
            </a:r>
            <a:r>
              <a:rPr lang="zh-CN" altLang="en-US" sz="1800"/>
              <a:t>视频时长扩展成和语音长度</a:t>
            </a:r>
            <a:endParaRPr lang="zh-CN" altLang="en-US" sz="1800"/>
          </a:p>
          <a:p>
            <a:r>
              <a:rPr lang="en-US" altLang="zh-CN" sz="1800"/>
              <a:t>     3)</a:t>
            </a:r>
            <a:r>
              <a:rPr lang="zh-CN" altLang="en-US" sz="1800"/>
              <a:t>调用</a:t>
            </a:r>
            <a:r>
              <a:rPr lang="en-US" altLang="zh-CN" sz="1800"/>
              <a:t>ffmpeg</a:t>
            </a:r>
            <a:r>
              <a:rPr lang="zh-CN" altLang="en-US" sz="1800"/>
              <a:t>进行语音和视频的合并</a:t>
            </a:r>
            <a:endParaRPr lang="zh-CN" altLang="en-US" sz="1800"/>
          </a:p>
          <a:p>
            <a:r>
              <a:rPr lang="en-US" altLang="zh-CN" sz="1800"/>
              <a:t>            linux</a:t>
            </a:r>
            <a:r>
              <a:rPr lang="zh-CN" altLang="en-US" sz="1800"/>
              <a:t>字幕合成报错</a:t>
            </a:r>
            <a:r>
              <a:rPr lang="en-US" altLang="zh-CN" sz="1800"/>
              <a:t>,</a:t>
            </a:r>
            <a:r>
              <a:rPr lang="zh-CN" altLang="en-US" sz="1800"/>
              <a:t>可采用</a:t>
            </a:r>
            <a:r>
              <a:rPr lang="en-US" altLang="zh-CN" sz="1800"/>
              <a:t>windows</a:t>
            </a:r>
            <a:r>
              <a:rPr lang="zh-CN" altLang="en-US" sz="1800"/>
              <a:t>进行合成，</a:t>
            </a:r>
            <a:r>
              <a:rPr lang="en-US" altLang="zh-CN" sz="1800"/>
              <a:t>windows </a:t>
            </a:r>
            <a:r>
              <a:rPr lang="zh-CN" altLang="en-US" sz="1800"/>
              <a:t>可以采用《合成</a:t>
            </a:r>
            <a:r>
              <a:rPr lang="en-US" altLang="zh-CN" sz="1800"/>
              <a:t>.bat</a:t>
            </a:r>
            <a:r>
              <a:rPr lang="zh-CN" altLang="en-US" sz="1800"/>
              <a:t>》进行合成视频，只需要将</a:t>
            </a:r>
            <a:r>
              <a:rPr lang="en-US" altLang="zh-CN" sz="1800"/>
              <a:t> </a:t>
            </a:r>
            <a:r>
              <a:rPr lang="zh-CN" altLang="en-US" sz="1800"/>
              <a:t>视频解说文本</a:t>
            </a:r>
            <a:r>
              <a:rPr lang="en-US" altLang="zh-CN" sz="1800"/>
              <a:t>.txt</a:t>
            </a:r>
            <a:r>
              <a:rPr lang="zh-CN" altLang="en-US" sz="1800"/>
              <a:t>和</a:t>
            </a:r>
            <a:r>
              <a:rPr lang="en-US" altLang="zh-CN" sz="1800"/>
              <a:t>a4.mp4</a:t>
            </a:r>
            <a:r>
              <a:rPr lang="zh-CN" altLang="en-US" sz="1800"/>
              <a:t>替换成</a:t>
            </a:r>
            <a:r>
              <a:rPr lang="en-US" altLang="zh-CN" sz="1800"/>
              <a:t>url</a:t>
            </a:r>
            <a:r>
              <a:rPr lang="zh-CN" altLang="en-US" sz="1800"/>
              <a:t>的视频和解说词。</a:t>
            </a:r>
            <a:endParaRPr lang="zh-CN" altLang="en-US" sz="1800"/>
          </a:p>
          <a:p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62954" y="6498037"/>
            <a:ext cx="2844800" cy="365125"/>
          </a:xfrm>
        </p:spPr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矩形​​ 9"/>
          <p:cNvSpPr/>
          <p:nvPr/>
        </p:nvSpPr>
        <p:spPr>
          <a:xfrm>
            <a:off x="2336697" y="2798944"/>
            <a:ext cx="6844017" cy="120612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2336696" y="3028895"/>
            <a:ext cx="6844017" cy="800209"/>
          </a:xfrm>
          <a:prstGeom prst="rect">
            <a:avLst/>
          </a:prstGeom>
          <a:noFill/>
        </p:spPr>
        <p:txBody>
          <a:bodyPr wrap="square" lIns="121908" tIns="60955" rIns="121908" bIns="60955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473264" y="2692524"/>
            <a:ext cx="1847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灯片编号占位符 35"/>
          <p:cNvSpPr txBox="1"/>
          <p:nvPr/>
        </p:nvSpPr>
        <p:spPr>
          <a:xfrm>
            <a:off x="9328205" y="6400237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defPPr>
              <a:defRPr lang="en-US"/>
            </a:defPPr>
            <a:lvl1pPr marL="0" algn="r" defTabSz="1218565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16" name="任意多边形 11"/>
          <p:cNvSpPr/>
          <p:nvPr/>
        </p:nvSpPr>
        <p:spPr>
          <a:xfrm>
            <a:off x="5192" y="6669360"/>
            <a:ext cx="12192000" cy="188640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平行四边形 16"/>
          <p:cNvSpPr/>
          <p:nvPr/>
        </p:nvSpPr>
        <p:spPr>
          <a:xfrm>
            <a:off x="5541836" y="6669360"/>
            <a:ext cx="1108327" cy="18864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平行四边形 12"/>
          <p:cNvSpPr/>
          <p:nvPr/>
        </p:nvSpPr>
        <p:spPr>
          <a:xfrm>
            <a:off x="1325581" y="332656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平行四边形 13"/>
          <p:cNvSpPr/>
          <p:nvPr/>
        </p:nvSpPr>
        <p:spPr>
          <a:xfrm>
            <a:off x="195582" y="332656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8654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349437" y="877736"/>
            <a:ext cx="1129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贡献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0618" y="1355149"/>
            <a:ext cx="1124202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将多目标追踪、姿态识别、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OCR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模型、</a:t>
            </a:r>
            <a:r>
              <a:rPr lang="zh-CN" altLang="en-US">
                <a:sym typeface="+mn-ea"/>
              </a:rPr>
              <a:t>球门识别和球队识别集成到一个系统中，通过向智能体下发足球赛事的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，可以得到相应足球</a:t>
            </a:r>
            <a:r>
              <a:rPr lang="zh-CN" altLang="en-US">
                <a:sym typeface="+mn-ea"/>
              </a:rPr>
              <a:t>视频赛事解说。</a:t>
            </a:r>
            <a:endParaRPr lang="zh-CN" altLang="en-US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7857" y="2780402"/>
            <a:ext cx="112911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缺点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5388" y="3429265"/>
            <a:ext cx="11242026" cy="2922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解说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中足球主队和客队区没有区分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清楚；</a:t>
            </a:r>
            <a:endParaRPr lang="zh-CN" altLang="en-US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足球球门识别模型在远距离下性能比较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差；</a:t>
            </a:r>
            <a:endParaRPr lang="zh-CN" altLang="en-US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足球检测模型性能还是不够好，在足球高速运动的时候比较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差；</a:t>
            </a:r>
            <a:endParaRPr lang="zh-CN" altLang="en-US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解说中最大的缺点是没有检测到射门及进球，尽管有球门检测，但是足球检测效果不太好，没能检测到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进球。</a:t>
            </a:r>
            <a:endParaRPr lang="zh-CN" altLang="en-US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解说文档语音视频合并，由于音频比视频长，效果待改进，没有嵌入智能体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中；</a:t>
            </a:r>
            <a:endParaRPr lang="zh-CN" altLang="en-US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62954" y="6498037"/>
            <a:ext cx="2844800" cy="365125"/>
          </a:xfrm>
        </p:spPr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矩形​​ 9"/>
          <p:cNvSpPr/>
          <p:nvPr/>
        </p:nvSpPr>
        <p:spPr>
          <a:xfrm>
            <a:off x="2336697" y="2798944"/>
            <a:ext cx="6844017" cy="120612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2336696" y="3028895"/>
            <a:ext cx="6844017" cy="800209"/>
          </a:xfrm>
          <a:prstGeom prst="rect">
            <a:avLst/>
          </a:prstGeom>
          <a:noFill/>
        </p:spPr>
        <p:txBody>
          <a:bodyPr wrap="square" lIns="121908" tIns="60955" rIns="121908" bIns="60955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队伍介绍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473264" y="2692524"/>
            <a:ext cx="1847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灯片编号占位符 35"/>
          <p:cNvSpPr txBox="1"/>
          <p:nvPr/>
        </p:nvSpPr>
        <p:spPr>
          <a:xfrm>
            <a:off x="9328205" y="6400237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defPPr>
              <a:defRPr lang="en-US"/>
            </a:defPPr>
            <a:lvl1pPr marL="0" algn="r" defTabSz="1218565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16" name="任意多边形 11"/>
          <p:cNvSpPr/>
          <p:nvPr/>
        </p:nvSpPr>
        <p:spPr>
          <a:xfrm>
            <a:off x="5192" y="6669360"/>
            <a:ext cx="12192000" cy="188640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平行四边形 16"/>
          <p:cNvSpPr/>
          <p:nvPr/>
        </p:nvSpPr>
        <p:spPr>
          <a:xfrm>
            <a:off x="5541836" y="6669360"/>
            <a:ext cx="1108327" cy="18864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平行四边形 12"/>
          <p:cNvSpPr/>
          <p:nvPr/>
        </p:nvSpPr>
        <p:spPr>
          <a:xfrm>
            <a:off x="1325581" y="332656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平行四边形 13"/>
          <p:cNvSpPr/>
          <p:nvPr/>
        </p:nvSpPr>
        <p:spPr>
          <a:xfrm>
            <a:off x="195582" y="332656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矩形 12"/>
          <p:cNvSpPr/>
          <p:nvPr/>
        </p:nvSpPr>
        <p:spPr>
          <a:xfrm>
            <a:off x="169283" y="777974"/>
            <a:ext cx="103687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参考论文</a:t>
            </a: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CN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开源</a:t>
            </a:r>
            <a:r>
              <a:rPr lang="zh-CN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方案</a:t>
            </a:r>
            <a:endParaRPr lang="zh-CN" alt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2832" y="1361082"/>
            <a:ext cx="11134367" cy="6092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[1]  Hsiang-Wei Huang1, Cheng-Yen Yang1, Jiacheng Sun1, Pyong-Kun Kim2Kwang-Ju Kim2, Kyoungoh Lee2, Chung-I Huang3, Jenq-Neng Hwang1.Iterative Scale-Up ExpansionIoU and Deep Features Association forMulti-Object Tracking in Sports[J],2023.</a:t>
            </a: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[2]  Siyuan Li,1 Li Sun,1,2 * Qingli Li1CLIP-ReID: Exploiting Vision-Language Model for Image Re-Identification without Concrete Text Labels[J],2022.</a:t>
            </a: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[3]  Yunhao Du, Zhicheng Zhao, Yang Song,Yanyun Zhao, Fei Su, Tao Gong, Hongying Meng,StrongSORT: Make DeepSORT Great Again[J],2023.</a:t>
            </a: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[4] 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https://github.com/hsiangwei0903/Deep-EIoU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.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[5] 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https://github.com/Syliz517/CLIP-ReID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[6] </a:t>
            </a:r>
            <a:r>
              <a:rPr lang="en-US" altLang="zh-CN" sz="2000">
                <a:sym typeface="+mn-ea"/>
              </a:rPr>
              <a:t>https://github.com/Rohitkushwaha79/Soccernet-Jersey-Number-OCR</a:t>
            </a:r>
            <a:endParaRPr lang="en-US" altLang="zh-CN" sz="2000" dirty="0" smtClean="0"/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[7] 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https://github.com/dyhBUPT/StrongSORT/tree/master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algn="l">
              <a:buClrTx/>
              <a:buSzTx/>
              <a:buFontTx/>
            </a:pPr>
            <a:r>
              <a:rPr lang="en-US" altLang="zh-CN" sz="2000" dirty="0" smtClean="0">
                <a:sym typeface="+mn-ea"/>
              </a:rPr>
              <a:t>[8] </a:t>
            </a:r>
            <a:r>
              <a:rPr lang="en-US" altLang="zh-CN" sz="2000">
                <a:sym typeface="+mn-ea"/>
              </a:rPr>
              <a:t>https://github.com/JunkyByte/easy_ViTPose</a:t>
            </a:r>
            <a:endParaRPr lang="en-US" altLang="zh-CN" sz="2000">
              <a:sym typeface="+mn-ea"/>
            </a:endParaRPr>
          </a:p>
          <a:p>
            <a:pPr marL="0" algn="l">
              <a:buClrTx/>
              <a:buSzTx/>
              <a:buFontTx/>
            </a:pPr>
            <a:r>
              <a:rPr lang="en-US" altLang="zh-CN" sz="2000" dirty="0" smtClean="0">
                <a:sym typeface="+mn-ea"/>
              </a:rPr>
              <a:t>[9] </a:t>
            </a:r>
            <a:r>
              <a:rPr lang="en-US" altLang="zh-CN" sz="2000">
                <a:sym typeface="+mn-ea"/>
              </a:rPr>
              <a:t>https://github.com/ultralytics/ultralytics </a:t>
            </a:r>
            <a:endParaRPr lang="en-US" altLang="zh-CN" sz="2000" b="0" i="0"/>
          </a:p>
          <a:p>
            <a:pPr>
              <a:spcBef>
                <a:spcPts val="600"/>
              </a:spcBef>
            </a:pP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spcBef>
                <a:spcPts val="600"/>
              </a:spcBef>
            </a:pP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"/>
          <p:cNvGrpSpPr/>
          <p:nvPr/>
        </p:nvGrpSpPr>
        <p:grpSpPr bwMode="auto">
          <a:xfrm>
            <a:off x="855466" y="1350777"/>
            <a:ext cx="10488084" cy="4195234"/>
            <a:chOff x="460" y="1187"/>
            <a:chExt cx="4955" cy="1982"/>
          </a:xfrm>
        </p:grpSpPr>
        <p:sp>
          <p:nvSpPr>
            <p:cNvPr id="9" name="Freeform 4"/>
            <p:cNvSpPr/>
            <p:nvPr/>
          </p:nvSpPr>
          <p:spPr bwMode="ltGray">
            <a:xfrm>
              <a:off x="551" y="1275"/>
              <a:ext cx="1457" cy="1812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" name="Freeform 5"/>
            <p:cNvSpPr/>
            <p:nvPr/>
          </p:nvSpPr>
          <p:spPr bwMode="ltGray">
            <a:xfrm>
              <a:off x="505" y="1448"/>
              <a:ext cx="39" cy="26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3" name="Freeform 6"/>
            <p:cNvSpPr/>
            <p:nvPr/>
          </p:nvSpPr>
          <p:spPr bwMode="ltGray">
            <a:xfrm>
              <a:off x="858" y="1563"/>
              <a:ext cx="45" cy="30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4" name="Freeform 7"/>
            <p:cNvSpPr/>
            <p:nvPr/>
          </p:nvSpPr>
          <p:spPr bwMode="ltGray">
            <a:xfrm>
              <a:off x="1757" y="1615"/>
              <a:ext cx="113" cy="69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5" name="Freeform 8"/>
            <p:cNvSpPr/>
            <p:nvPr/>
          </p:nvSpPr>
          <p:spPr bwMode="ltGray">
            <a:xfrm>
              <a:off x="1212" y="1974"/>
              <a:ext cx="182" cy="79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6" name="Freeform 9"/>
            <p:cNvSpPr/>
            <p:nvPr/>
          </p:nvSpPr>
          <p:spPr bwMode="ltGray">
            <a:xfrm>
              <a:off x="1362" y="2034"/>
              <a:ext cx="114" cy="38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7" name="Freeform 10"/>
            <p:cNvSpPr/>
            <p:nvPr/>
          </p:nvSpPr>
          <p:spPr bwMode="ltGray">
            <a:xfrm>
              <a:off x="1483" y="2058"/>
              <a:ext cx="43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8" name="Freeform 11"/>
            <p:cNvSpPr/>
            <p:nvPr/>
          </p:nvSpPr>
          <p:spPr bwMode="ltGray">
            <a:xfrm>
              <a:off x="1547" y="2061"/>
              <a:ext cx="14" cy="24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9" name="Freeform 12"/>
            <p:cNvSpPr/>
            <p:nvPr/>
          </p:nvSpPr>
          <p:spPr bwMode="ltGray">
            <a:xfrm>
              <a:off x="1336" y="1270"/>
              <a:ext cx="207" cy="82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0" name="Freeform 13"/>
            <p:cNvSpPr/>
            <p:nvPr/>
          </p:nvSpPr>
          <p:spPr bwMode="ltGray">
            <a:xfrm>
              <a:off x="1428" y="1232"/>
              <a:ext cx="168" cy="56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1" name="Freeform 14"/>
            <p:cNvSpPr/>
            <p:nvPr/>
          </p:nvSpPr>
          <p:spPr bwMode="ltGray">
            <a:xfrm>
              <a:off x="1664" y="1297"/>
              <a:ext cx="268" cy="178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2" name="Freeform 15"/>
            <p:cNvSpPr/>
            <p:nvPr/>
          </p:nvSpPr>
          <p:spPr bwMode="ltGray">
            <a:xfrm>
              <a:off x="1662" y="1221"/>
              <a:ext cx="51" cy="34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3" name="Freeform 16"/>
            <p:cNvSpPr/>
            <p:nvPr/>
          </p:nvSpPr>
          <p:spPr bwMode="ltGray">
            <a:xfrm>
              <a:off x="1565" y="1286"/>
              <a:ext cx="75" cy="39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4" name="Freeform 17"/>
            <p:cNvSpPr/>
            <p:nvPr/>
          </p:nvSpPr>
          <p:spPr bwMode="ltGray">
            <a:xfrm>
              <a:off x="1644" y="1294"/>
              <a:ext cx="62" cy="23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5" name="Freeform 18"/>
            <p:cNvSpPr/>
            <p:nvPr/>
          </p:nvSpPr>
          <p:spPr bwMode="ltGray">
            <a:xfrm>
              <a:off x="1610" y="1260"/>
              <a:ext cx="74" cy="32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6" name="Freeform 19"/>
            <p:cNvSpPr/>
            <p:nvPr/>
          </p:nvSpPr>
          <p:spPr bwMode="ltGray">
            <a:xfrm>
              <a:off x="1579" y="1230"/>
              <a:ext cx="51" cy="22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7" name="Freeform 20"/>
            <p:cNvSpPr/>
            <p:nvPr/>
          </p:nvSpPr>
          <p:spPr bwMode="ltGray">
            <a:xfrm>
              <a:off x="1710" y="1233"/>
              <a:ext cx="131" cy="72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8" name="Freeform 21"/>
            <p:cNvSpPr/>
            <p:nvPr/>
          </p:nvSpPr>
          <p:spPr bwMode="ltGray">
            <a:xfrm>
              <a:off x="460" y="1462"/>
              <a:ext cx="29" cy="14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29" name="Freeform 22"/>
            <p:cNvSpPr/>
            <p:nvPr/>
          </p:nvSpPr>
          <p:spPr bwMode="ltGray">
            <a:xfrm>
              <a:off x="1331" y="1940"/>
              <a:ext cx="18" cy="11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0" name="Freeform 23"/>
            <p:cNvSpPr/>
            <p:nvPr/>
          </p:nvSpPr>
          <p:spPr bwMode="ltGray">
            <a:xfrm>
              <a:off x="1334" y="1963"/>
              <a:ext cx="19" cy="11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1" name="Freeform 24"/>
            <p:cNvSpPr/>
            <p:nvPr/>
          </p:nvSpPr>
          <p:spPr bwMode="ltGray">
            <a:xfrm>
              <a:off x="1569" y="2086"/>
              <a:ext cx="17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66669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2" name="Freeform 25"/>
            <p:cNvSpPr/>
            <p:nvPr/>
          </p:nvSpPr>
          <p:spPr bwMode="ltGray">
            <a:xfrm>
              <a:off x="1711" y="1634"/>
              <a:ext cx="44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3" name="Freeform 26"/>
            <p:cNvSpPr/>
            <p:nvPr/>
          </p:nvSpPr>
          <p:spPr bwMode="ltGray">
            <a:xfrm>
              <a:off x="1596" y="1442"/>
              <a:ext cx="44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4" name="Freeform 27"/>
            <p:cNvSpPr/>
            <p:nvPr/>
          </p:nvSpPr>
          <p:spPr bwMode="ltGray">
            <a:xfrm>
              <a:off x="1671" y="1275"/>
              <a:ext cx="45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5" name="Freeform 28"/>
            <p:cNvSpPr/>
            <p:nvPr/>
          </p:nvSpPr>
          <p:spPr bwMode="ltGray">
            <a:xfrm>
              <a:off x="1744" y="1376"/>
              <a:ext cx="43" cy="17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6" name="Freeform 29"/>
            <p:cNvSpPr/>
            <p:nvPr/>
          </p:nvSpPr>
          <p:spPr bwMode="ltGray">
            <a:xfrm>
              <a:off x="1762" y="1187"/>
              <a:ext cx="801" cy="323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7" name="Freeform 30"/>
            <p:cNvSpPr/>
            <p:nvPr/>
          </p:nvSpPr>
          <p:spPr bwMode="ltGray">
            <a:xfrm>
              <a:off x="2007" y="1359"/>
              <a:ext cx="45" cy="22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8" name="Freeform 31"/>
            <p:cNvSpPr/>
            <p:nvPr/>
          </p:nvSpPr>
          <p:spPr bwMode="ltGray">
            <a:xfrm>
              <a:off x="2333" y="1421"/>
              <a:ext cx="147" cy="50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39" name="Freeform 32"/>
            <p:cNvSpPr/>
            <p:nvPr/>
          </p:nvSpPr>
          <p:spPr bwMode="ltGray">
            <a:xfrm>
              <a:off x="2449" y="1268"/>
              <a:ext cx="45" cy="23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0" name="Freeform 33"/>
            <p:cNvSpPr/>
            <p:nvPr/>
          </p:nvSpPr>
          <p:spPr bwMode="ltGray">
            <a:xfrm>
              <a:off x="2758" y="1238"/>
              <a:ext cx="178" cy="59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1" name="Freeform 34"/>
            <p:cNvSpPr/>
            <p:nvPr/>
          </p:nvSpPr>
          <p:spPr bwMode="ltGray">
            <a:xfrm>
              <a:off x="2870" y="1269"/>
              <a:ext cx="55" cy="20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2" name="Freeform 35"/>
            <p:cNvSpPr/>
            <p:nvPr/>
          </p:nvSpPr>
          <p:spPr bwMode="ltGray">
            <a:xfrm>
              <a:off x="2534" y="1524"/>
              <a:ext cx="125" cy="123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3" name="Freeform 36"/>
            <p:cNvSpPr/>
            <p:nvPr/>
          </p:nvSpPr>
          <p:spPr bwMode="ltGray">
            <a:xfrm>
              <a:off x="2472" y="1568"/>
              <a:ext cx="79" cy="64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4" name="Freeform 37"/>
            <p:cNvSpPr/>
            <p:nvPr/>
          </p:nvSpPr>
          <p:spPr bwMode="ltGray">
            <a:xfrm>
              <a:off x="4411" y="2637"/>
              <a:ext cx="545" cy="463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5" name="Freeform 38"/>
            <p:cNvSpPr/>
            <p:nvPr/>
          </p:nvSpPr>
          <p:spPr bwMode="ltGray">
            <a:xfrm>
              <a:off x="4580" y="2393"/>
              <a:ext cx="367" cy="196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363046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6" name="Freeform 39"/>
            <p:cNvSpPr/>
            <p:nvPr/>
          </p:nvSpPr>
          <p:spPr bwMode="ltGray">
            <a:xfrm>
              <a:off x="4855" y="3115"/>
              <a:ext cx="52" cy="54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8" name="Freeform 40"/>
            <p:cNvSpPr/>
            <p:nvPr/>
          </p:nvSpPr>
          <p:spPr bwMode="ltGray">
            <a:xfrm>
              <a:off x="5011" y="3031"/>
              <a:ext cx="189" cy="79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49" name="Freeform 41"/>
            <p:cNvSpPr/>
            <p:nvPr/>
          </p:nvSpPr>
          <p:spPr bwMode="ltGray">
            <a:xfrm>
              <a:off x="5207" y="2984"/>
              <a:ext cx="119" cy="86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0" name="Freeform 42"/>
            <p:cNvSpPr/>
            <p:nvPr/>
          </p:nvSpPr>
          <p:spPr bwMode="ltGray">
            <a:xfrm>
              <a:off x="5270" y="2946"/>
              <a:ext cx="43" cy="24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1" name="Freeform 43"/>
            <p:cNvSpPr/>
            <p:nvPr/>
          </p:nvSpPr>
          <p:spPr bwMode="ltGray">
            <a:xfrm>
              <a:off x="3288" y="2491"/>
              <a:ext cx="142" cy="188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2" name="Freeform 44"/>
            <p:cNvSpPr/>
            <p:nvPr/>
          </p:nvSpPr>
          <p:spPr bwMode="ltGray">
            <a:xfrm>
              <a:off x="3900" y="2200"/>
              <a:ext cx="57" cy="57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3" name="Freeform 45"/>
            <p:cNvSpPr/>
            <p:nvPr/>
          </p:nvSpPr>
          <p:spPr bwMode="ltGray">
            <a:xfrm>
              <a:off x="4283" y="2261"/>
              <a:ext cx="128" cy="171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4" name="Freeform 46"/>
            <p:cNvSpPr/>
            <p:nvPr/>
          </p:nvSpPr>
          <p:spPr bwMode="ltGray">
            <a:xfrm>
              <a:off x="4175" y="2208"/>
              <a:ext cx="83" cy="128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5" name="Freeform 47"/>
            <p:cNvSpPr/>
            <p:nvPr/>
          </p:nvSpPr>
          <p:spPr bwMode="ltGray">
            <a:xfrm>
              <a:off x="4231" y="2311"/>
              <a:ext cx="46" cy="122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6" name="Freeform 48"/>
            <p:cNvSpPr/>
            <p:nvPr/>
          </p:nvSpPr>
          <p:spPr bwMode="ltGray">
            <a:xfrm>
              <a:off x="4283" y="2439"/>
              <a:ext cx="75" cy="50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7" name="Freeform 49"/>
            <p:cNvSpPr/>
            <p:nvPr/>
          </p:nvSpPr>
          <p:spPr bwMode="ltGray">
            <a:xfrm>
              <a:off x="4403" y="2350"/>
              <a:ext cx="95" cy="109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8" name="Freeform 50"/>
            <p:cNvSpPr/>
            <p:nvPr/>
          </p:nvSpPr>
          <p:spPr bwMode="ltGray">
            <a:xfrm>
              <a:off x="4371" y="1959"/>
              <a:ext cx="25" cy="67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59" name="Freeform 51"/>
            <p:cNvSpPr/>
            <p:nvPr/>
          </p:nvSpPr>
          <p:spPr bwMode="ltGray">
            <a:xfrm>
              <a:off x="4387" y="2070"/>
              <a:ext cx="70" cy="111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0" name="Freeform 52"/>
            <p:cNvSpPr/>
            <p:nvPr/>
          </p:nvSpPr>
          <p:spPr bwMode="ltGray">
            <a:xfrm>
              <a:off x="4436" y="2216"/>
              <a:ext cx="74" cy="74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1" name="Freeform 53"/>
            <p:cNvSpPr/>
            <p:nvPr/>
          </p:nvSpPr>
          <p:spPr bwMode="ltGray">
            <a:xfrm>
              <a:off x="4524" y="2348"/>
              <a:ext cx="33" cy="46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2" name="Freeform 54"/>
            <p:cNvSpPr/>
            <p:nvPr/>
          </p:nvSpPr>
          <p:spPr bwMode="ltGray">
            <a:xfrm>
              <a:off x="4505" y="2425"/>
              <a:ext cx="21" cy="16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3" name="Freeform 55"/>
            <p:cNvSpPr/>
            <p:nvPr/>
          </p:nvSpPr>
          <p:spPr bwMode="ltGray">
            <a:xfrm>
              <a:off x="4536" y="2415"/>
              <a:ext cx="52" cy="35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4" name="Freeform 56"/>
            <p:cNvSpPr/>
            <p:nvPr/>
          </p:nvSpPr>
          <p:spPr bwMode="ltGray">
            <a:xfrm>
              <a:off x="4616" y="2481"/>
              <a:ext cx="27" cy="31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5" name="Freeform 57"/>
            <p:cNvSpPr/>
            <p:nvPr/>
          </p:nvSpPr>
          <p:spPr bwMode="ltGray">
            <a:xfrm>
              <a:off x="4923" y="2442"/>
              <a:ext cx="53" cy="44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6" name="Freeform 58"/>
            <p:cNvSpPr/>
            <p:nvPr/>
          </p:nvSpPr>
          <p:spPr bwMode="ltGray">
            <a:xfrm>
              <a:off x="4466" y="2497"/>
              <a:ext cx="53" cy="47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7" name="Freeform 59"/>
            <p:cNvSpPr/>
            <p:nvPr/>
          </p:nvSpPr>
          <p:spPr bwMode="ltGray">
            <a:xfrm>
              <a:off x="4410" y="2515"/>
              <a:ext cx="37" cy="25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8" name="Freeform 60"/>
            <p:cNvSpPr/>
            <p:nvPr/>
          </p:nvSpPr>
          <p:spPr bwMode="ltGray">
            <a:xfrm>
              <a:off x="4386" y="2487"/>
              <a:ext cx="27" cy="29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69" name="Freeform 61"/>
            <p:cNvSpPr/>
            <p:nvPr/>
          </p:nvSpPr>
          <p:spPr bwMode="ltGray">
            <a:xfrm>
              <a:off x="4425" y="2498"/>
              <a:ext cx="39" cy="22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0" name="Freeform 62"/>
            <p:cNvSpPr/>
            <p:nvPr/>
          </p:nvSpPr>
          <p:spPr bwMode="ltGray">
            <a:xfrm>
              <a:off x="4368" y="2187"/>
              <a:ext cx="31" cy="52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1" name="Freeform 63"/>
            <p:cNvSpPr/>
            <p:nvPr/>
          </p:nvSpPr>
          <p:spPr bwMode="ltGray">
            <a:xfrm>
              <a:off x="4427" y="2179"/>
              <a:ext cx="22" cy="51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2" name="Freeform 64"/>
            <p:cNvSpPr/>
            <p:nvPr/>
          </p:nvSpPr>
          <p:spPr bwMode="ltGray">
            <a:xfrm>
              <a:off x="4452" y="2163"/>
              <a:ext cx="12" cy="23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3" name="Freeform 65"/>
            <p:cNvSpPr/>
            <p:nvPr/>
          </p:nvSpPr>
          <p:spPr bwMode="ltGray">
            <a:xfrm>
              <a:off x="4464" y="2174"/>
              <a:ext cx="24" cy="45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4" name="Freeform 66"/>
            <p:cNvSpPr/>
            <p:nvPr/>
          </p:nvSpPr>
          <p:spPr bwMode="ltGray">
            <a:xfrm>
              <a:off x="4154" y="2239"/>
              <a:ext cx="14" cy="25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5" name="Freeform 67"/>
            <p:cNvSpPr/>
            <p:nvPr/>
          </p:nvSpPr>
          <p:spPr bwMode="ltGray">
            <a:xfrm>
              <a:off x="4143" y="2217"/>
              <a:ext cx="11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6" name="Freeform 68"/>
            <p:cNvSpPr/>
            <p:nvPr/>
          </p:nvSpPr>
          <p:spPr bwMode="ltGray">
            <a:xfrm>
              <a:off x="4138" y="2200"/>
              <a:ext cx="14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7" name="Freeform 69"/>
            <p:cNvSpPr/>
            <p:nvPr/>
          </p:nvSpPr>
          <p:spPr bwMode="ltGray">
            <a:xfrm>
              <a:off x="4124" y="2163"/>
              <a:ext cx="13" cy="18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8" name="Freeform 70"/>
            <p:cNvSpPr/>
            <p:nvPr/>
          </p:nvSpPr>
          <p:spPr bwMode="ltGray">
            <a:xfrm>
              <a:off x="4127" y="2186"/>
              <a:ext cx="18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79" name="Freeform 71"/>
            <p:cNvSpPr/>
            <p:nvPr/>
          </p:nvSpPr>
          <p:spPr bwMode="ltGray">
            <a:xfrm>
              <a:off x="5088" y="2769"/>
              <a:ext cx="52" cy="56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0" name="Freeform 72"/>
            <p:cNvSpPr/>
            <p:nvPr/>
          </p:nvSpPr>
          <p:spPr bwMode="ltGray">
            <a:xfrm>
              <a:off x="5354" y="2723"/>
              <a:ext cx="61" cy="43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1" name="Freeform 73"/>
            <p:cNvSpPr/>
            <p:nvPr/>
          </p:nvSpPr>
          <p:spPr bwMode="ltGray">
            <a:xfrm>
              <a:off x="5170" y="2700"/>
              <a:ext cx="20" cy="21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2" name="Freeform 74"/>
            <p:cNvSpPr/>
            <p:nvPr/>
          </p:nvSpPr>
          <p:spPr bwMode="ltGray">
            <a:xfrm>
              <a:off x="5161" y="2679"/>
              <a:ext cx="23" cy="16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3" name="Freeform 75"/>
            <p:cNvSpPr/>
            <p:nvPr/>
          </p:nvSpPr>
          <p:spPr bwMode="ltGray">
            <a:xfrm>
              <a:off x="4985" y="2498"/>
              <a:ext cx="27" cy="31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4" name="Freeform 76"/>
            <p:cNvSpPr/>
            <p:nvPr/>
          </p:nvSpPr>
          <p:spPr bwMode="ltGray">
            <a:xfrm>
              <a:off x="5024" y="2538"/>
              <a:ext cx="30" cy="31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5" name="Freeform 77"/>
            <p:cNvSpPr/>
            <p:nvPr/>
          </p:nvSpPr>
          <p:spPr bwMode="ltGray">
            <a:xfrm>
              <a:off x="5055" y="2597"/>
              <a:ext cx="32" cy="26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6" name="Freeform 78"/>
            <p:cNvSpPr/>
            <p:nvPr/>
          </p:nvSpPr>
          <p:spPr bwMode="ltGray">
            <a:xfrm>
              <a:off x="5094" y="2587"/>
              <a:ext cx="32" cy="25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7" name="Freeform 79"/>
            <p:cNvSpPr/>
            <p:nvPr/>
          </p:nvSpPr>
          <p:spPr bwMode="ltGray">
            <a:xfrm>
              <a:off x="5083" y="2554"/>
              <a:ext cx="30" cy="19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8" name="Freeform 80"/>
            <p:cNvSpPr/>
            <p:nvPr/>
          </p:nvSpPr>
          <p:spPr bwMode="ltGray">
            <a:xfrm>
              <a:off x="5053" y="2530"/>
              <a:ext cx="30" cy="33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89" name="Freeform 81"/>
            <p:cNvSpPr/>
            <p:nvPr/>
          </p:nvSpPr>
          <p:spPr bwMode="ltGray">
            <a:xfrm>
              <a:off x="5016" y="2516"/>
              <a:ext cx="27" cy="24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0" name="Freeform 82"/>
            <p:cNvSpPr/>
            <p:nvPr/>
          </p:nvSpPr>
          <p:spPr bwMode="ltGray">
            <a:xfrm>
              <a:off x="5062" y="2565"/>
              <a:ext cx="27" cy="24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1" name="Freeform 83"/>
            <p:cNvSpPr/>
            <p:nvPr/>
          </p:nvSpPr>
          <p:spPr bwMode="ltGray">
            <a:xfrm>
              <a:off x="3210" y="1280"/>
              <a:ext cx="162" cy="101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2" name="Freeform 84"/>
            <p:cNvSpPr/>
            <p:nvPr/>
          </p:nvSpPr>
          <p:spPr bwMode="ltGray">
            <a:xfrm>
              <a:off x="3307" y="1378"/>
              <a:ext cx="46" cy="11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3" name="Freeform 85"/>
            <p:cNvSpPr/>
            <p:nvPr/>
          </p:nvSpPr>
          <p:spPr bwMode="ltGray">
            <a:xfrm>
              <a:off x="3542" y="1232"/>
              <a:ext cx="49" cy="26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4" name="Freeform 86"/>
            <p:cNvSpPr/>
            <p:nvPr/>
          </p:nvSpPr>
          <p:spPr bwMode="ltGray">
            <a:xfrm>
              <a:off x="3577" y="1244"/>
              <a:ext cx="58" cy="19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5" name="Freeform 87"/>
            <p:cNvSpPr/>
            <p:nvPr/>
          </p:nvSpPr>
          <p:spPr bwMode="ltGray">
            <a:xfrm>
              <a:off x="3639" y="1247"/>
              <a:ext cx="58" cy="30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6" name="Freeform 88"/>
            <p:cNvSpPr/>
            <p:nvPr/>
          </p:nvSpPr>
          <p:spPr bwMode="ltGray">
            <a:xfrm>
              <a:off x="4041" y="1272"/>
              <a:ext cx="101" cy="29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7" name="Freeform 89"/>
            <p:cNvSpPr/>
            <p:nvPr/>
          </p:nvSpPr>
          <p:spPr bwMode="ltGray">
            <a:xfrm>
              <a:off x="4144" y="1271"/>
              <a:ext cx="53" cy="23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8" name="Freeform 90"/>
            <p:cNvSpPr/>
            <p:nvPr/>
          </p:nvSpPr>
          <p:spPr bwMode="ltGray">
            <a:xfrm>
              <a:off x="4120" y="1298"/>
              <a:ext cx="42" cy="16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99" name="Freeform 91"/>
            <p:cNvSpPr/>
            <p:nvPr/>
          </p:nvSpPr>
          <p:spPr bwMode="ltGray">
            <a:xfrm>
              <a:off x="4410" y="1508"/>
              <a:ext cx="87" cy="106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0" name="Freeform 92"/>
            <p:cNvSpPr/>
            <p:nvPr/>
          </p:nvSpPr>
          <p:spPr bwMode="ltGray">
            <a:xfrm>
              <a:off x="4480" y="1618"/>
              <a:ext cx="63" cy="73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1" name="Freeform 93"/>
            <p:cNvSpPr/>
            <p:nvPr/>
          </p:nvSpPr>
          <p:spPr bwMode="ltGray">
            <a:xfrm>
              <a:off x="4438" y="1693"/>
              <a:ext cx="126" cy="176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2" name="Freeform 94"/>
            <p:cNvSpPr/>
            <p:nvPr/>
          </p:nvSpPr>
          <p:spPr bwMode="ltGray">
            <a:xfrm>
              <a:off x="3218" y="1222"/>
              <a:ext cx="60" cy="28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3" name="Freeform 95"/>
            <p:cNvSpPr/>
            <p:nvPr/>
          </p:nvSpPr>
          <p:spPr bwMode="ltGray">
            <a:xfrm>
              <a:off x="3095" y="1230"/>
              <a:ext cx="22" cy="21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4" name="Freeform 96"/>
            <p:cNvSpPr/>
            <p:nvPr/>
          </p:nvSpPr>
          <p:spPr bwMode="ltGray">
            <a:xfrm>
              <a:off x="3123" y="1229"/>
              <a:ext cx="42" cy="25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5" name="Freeform 97"/>
            <p:cNvSpPr/>
            <p:nvPr/>
          </p:nvSpPr>
          <p:spPr bwMode="ltGray">
            <a:xfrm>
              <a:off x="3193" y="1221"/>
              <a:ext cx="23" cy="15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6" name="Freeform 98"/>
            <p:cNvSpPr/>
            <p:nvPr/>
          </p:nvSpPr>
          <p:spPr bwMode="ltGray">
            <a:xfrm>
              <a:off x="3172" y="1237"/>
              <a:ext cx="17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7" name="Freeform 99"/>
            <p:cNvSpPr/>
            <p:nvPr/>
          </p:nvSpPr>
          <p:spPr bwMode="ltGray">
            <a:xfrm>
              <a:off x="4483" y="1252"/>
              <a:ext cx="21" cy="31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8" name="Freeform 100"/>
            <p:cNvSpPr/>
            <p:nvPr/>
          </p:nvSpPr>
          <p:spPr bwMode="ltGray">
            <a:xfrm>
              <a:off x="3467" y="2610"/>
              <a:ext cx="35" cy="17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09" name="Freeform 101"/>
            <p:cNvSpPr/>
            <p:nvPr/>
          </p:nvSpPr>
          <p:spPr bwMode="ltGray">
            <a:xfrm>
              <a:off x="3513" y="2603"/>
              <a:ext cx="11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0" name="Freeform 102"/>
            <p:cNvSpPr/>
            <p:nvPr/>
          </p:nvSpPr>
          <p:spPr bwMode="ltGray">
            <a:xfrm>
              <a:off x="3436" y="2459"/>
              <a:ext cx="10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1" name="Freeform 103"/>
            <p:cNvSpPr/>
            <p:nvPr/>
          </p:nvSpPr>
          <p:spPr bwMode="ltGray">
            <a:xfrm>
              <a:off x="3505" y="2391"/>
              <a:ext cx="12" cy="18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2" name="Freeform 104"/>
            <p:cNvSpPr/>
            <p:nvPr/>
          </p:nvSpPr>
          <p:spPr bwMode="ltGray">
            <a:xfrm>
              <a:off x="3477" y="2390"/>
              <a:ext cx="13" cy="18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3" name="Freeform 105"/>
            <p:cNvSpPr/>
            <p:nvPr/>
          </p:nvSpPr>
          <p:spPr bwMode="ltGray">
            <a:xfrm>
              <a:off x="3464" y="2411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4" name="Freeform 106"/>
            <p:cNvSpPr/>
            <p:nvPr/>
          </p:nvSpPr>
          <p:spPr bwMode="ltGray">
            <a:xfrm>
              <a:off x="3436" y="2443"/>
              <a:ext cx="10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5" name="Freeform 107"/>
            <p:cNvSpPr/>
            <p:nvPr/>
          </p:nvSpPr>
          <p:spPr bwMode="ltGray">
            <a:xfrm>
              <a:off x="3457" y="2430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6" name="Freeform 108"/>
            <p:cNvSpPr/>
            <p:nvPr/>
          </p:nvSpPr>
          <p:spPr bwMode="ltGray">
            <a:xfrm>
              <a:off x="2614" y="1507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7" name="Freeform 109"/>
            <p:cNvSpPr/>
            <p:nvPr/>
          </p:nvSpPr>
          <p:spPr bwMode="ltGray">
            <a:xfrm>
              <a:off x="2544" y="1475"/>
              <a:ext cx="12" cy="14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231F2D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  <p:sp>
          <p:nvSpPr>
            <p:cNvPr id="118" name="Freeform 110"/>
            <p:cNvSpPr/>
            <p:nvPr/>
          </p:nvSpPr>
          <p:spPr bwMode="ltGray">
            <a:xfrm>
              <a:off x="2270" y="1272"/>
              <a:ext cx="2370" cy="1537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36304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>
                <a:solidFill>
                  <a:srgbClr val="BCB5AC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69940" y="1240389"/>
            <a:ext cx="10606220" cy="4248472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2"/>
          <p:cNvSpPr txBox="1"/>
          <p:nvPr/>
        </p:nvSpPr>
        <p:spPr>
          <a:xfrm>
            <a:off x="735842" y="2407711"/>
            <a:ext cx="10441160" cy="23361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algn="ctr"/>
            <a:r>
              <a:rPr lang="en-US" altLang="zh-CN" sz="80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en-US" altLang="zh-CN" sz="80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请</a:t>
            </a:r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各位评委指正！我衷心感谢主办方的辛勤付出</a:t>
            </a:r>
            <a:endParaRPr lang="zh-CN" altLang="en-US" sz="32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与无私支持</a:t>
            </a:r>
            <a:r>
              <a:rPr lang="en-US" altLang="zh-CN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让我们能充分理解赛题，丰富了我们的</a:t>
            </a:r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视野</a:t>
            </a:r>
            <a:endParaRPr lang="zh-CN" altLang="en-US" sz="32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Parallelogram 77"/>
          <p:cNvSpPr/>
          <p:nvPr/>
        </p:nvSpPr>
        <p:spPr>
          <a:xfrm>
            <a:off x="684877" y="2630023"/>
            <a:ext cx="864096" cy="1248139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Parallelogram 78"/>
          <p:cNvSpPr/>
          <p:nvPr/>
        </p:nvSpPr>
        <p:spPr>
          <a:xfrm rot="10800000">
            <a:off x="10477966" y="2630023"/>
            <a:ext cx="864096" cy="1248139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20" name="TextBox 13"/>
          <p:cNvSpPr txBox="1"/>
          <p:nvPr/>
        </p:nvSpPr>
        <p:spPr>
          <a:xfrm>
            <a:off x="4239260" y="4991735"/>
            <a:ext cx="5398770" cy="141287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队伍名称：</a:t>
            </a:r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+mn-ea"/>
              </a:rPr>
              <a:t>浩瀚星辰</a:t>
            </a:r>
            <a:endParaRPr lang="en-US" altLang="zh-CN" sz="2800" dirty="0" smtClean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答辩人：</a:t>
            </a:r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+mn-ea"/>
              </a:rPr>
              <a:t>沙海英</a:t>
            </a:r>
            <a:r>
              <a:rPr lang="en-US" altLang="zh-CN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+mn-ea"/>
              </a:rPr>
              <a:t>  </a:t>
            </a:r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+mn-ea"/>
              </a:rPr>
              <a:t>郑迪</a:t>
            </a:r>
            <a:r>
              <a:rPr lang="en-US" altLang="zh-CN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+mn-ea"/>
              </a:rPr>
              <a:t>  </a:t>
            </a:r>
            <a:r>
              <a:rPr lang="zh-CN" altLang="en-US" sz="28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+mn-ea"/>
              </a:rPr>
              <a:t>郑研</a:t>
            </a:r>
            <a:endParaRPr lang="zh-CN" altLang="en-US" sz="2800" dirty="0" smtClean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endParaRPr lang="en-US" altLang="zh-CN" sz="28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8654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队伍介绍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pic>
        <p:nvPicPr>
          <p:cNvPr id="3" name="图片 2" descr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560" y="2710180"/>
            <a:ext cx="1504315" cy="20059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0720" y="1118235"/>
            <a:ext cx="4973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队伍名称：浩瀚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星辰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0720" y="1683385"/>
            <a:ext cx="4699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比赛排名：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4790440"/>
            <a:ext cx="5388610" cy="1790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/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年毕业于宝鸡文理学院，从事算法工程师工作，研究方向语音识别、语音增强、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diffusion model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CV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457200" fontAlgn="auto"/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2022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年获得vLoong能源AI挑战赛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亚军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457200" fontAlgn="auto"/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2023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“一带一路”国际大数据竞赛TOP11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457200" fontAlgn="auto"/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2024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第二届世界科学智能大赛物质科学赛道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TOP14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0" indent="457200" fontAlgn="auto"/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2024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年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第二届世界科学智能大赛生命科学赛道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TOP15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457200" fontAlgn="auto"/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2024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年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百度商业AI技术创新大赛赛道二区域赛</a:t>
            </a: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TOP7</a:t>
            </a:r>
            <a:endParaRPr lang="en-US" sz="16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3829" y="2235837"/>
            <a:ext cx="1854246" cy="4616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队长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队员</a:t>
            </a:r>
            <a:endParaRPr lang="en-US" altLang="zh-CN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807710" y="4744909"/>
            <a:ext cx="2828365" cy="116994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长安大学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2025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届在读本科生，主修物联网工程专业。设计车流量智能物联网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监控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系统、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多功能智能柜、基于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DLIB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人脸检测与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DES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分组加密算法的网络摄像头系统。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6456201" y="2284267"/>
            <a:ext cx="1835748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队员</a:t>
            </a:r>
            <a:endParaRPr lang="en-US" altLang="zh-CN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9020175" y="4948744"/>
            <a:ext cx="2828365" cy="116994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2019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年毕业于宝鸡文理学院，爱好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生成，短视频创作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者。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9336561" y="2303952"/>
            <a:ext cx="1835748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队员</a:t>
            </a:r>
            <a:endParaRPr lang="en-US" altLang="zh-CN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 descr="EBA13B76CE9FEA0EA51F82C29CDAD98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408795" y="2744470"/>
            <a:ext cx="1971675" cy="1971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190" y="2773045"/>
            <a:ext cx="1457325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62954" y="6498037"/>
            <a:ext cx="2844800" cy="365125"/>
          </a:xfrm>
        </p:spPr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矩形​​ 9"/>
          <p:cNvSpPr/>
          <p:nvPr/>
        </p:nvSpPr>
        <p:spPr>
          <a:xfrm>
            <a:off x="2336697" y="2798944"/>
            <a:ext cx="6844017" cy="120612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2336696" y="3028895"/>
            <a:ext cx="6844017" cy="800209"/>
          </a:xfrm>
          <a:prstGeom prst="rect">
            <a:avLst/>
          </a:prstGeom>
          <a:noFill/>
        </p:spPr>
        <p:txBody>
          <a:bodyPr wrap="square" lIns="121908" tIns="60955" rIns="121908" bIns="60955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赛题及任务说明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473264" y="2692524"/>
            <a:ext cx="1847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灯片编号占位符 35"/>
          <p:cNvSpPr txBox="1"/>
          <p:nvPr/>
        </p:nvSpPr>
        <p:spPr>
          <a:xfrm>
            <a:off x="9328205" y="6400237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defPPr>
              <a:defRPr lang="en-US"/>
            </a:defPPr>
            <a:lvl1pPr marL="0" algn="r" defTabSz="1218565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16" name="任意多边形 11"/>
          <p:cNvSpPr/>
          <p:nvPr/>
        </p:nvSpPr>
        <p:spPr>
          <a:xfrm>
            <a:off x="5192" y="6669360"/>
            <a:ext cx="12192000" cy="188640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平行四边形 16"/>
          <p:cNvSpPr/>
          <p:nvPr/>
        </p:nvSpPr>
        <p:spPr>
          <a:xfrm>
            <a:off x="5541836" y="6669360"/>
            <a:ext cx="1108327" cy="18864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平行四边形 12"/>
          <p:cNvSpPr/>
          <p:nvPr/>
        </p:nvSpPr>
        <p:spPr>
          <a:xfrm>
            <a:off x="1325581" y="332656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平行四边形 13"/>
          <p:cNvSpPr/>
          <p:nvPr/>
        </p:nvSpPr>
        <p:spPr>
          <a:xfrm>
            <a:off x="195582" y="332656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8654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赛题及任务说明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4987" y="1417910"/>
            <a:ext cx="1124202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/>
              <a:t>AI体育赛事解说</a:t>
            </a:r>
            <a:endParaRPr lang="zh-CN" altLang="en-US" sz="2000" dirty="0"/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矩形 18"/>
          <p:cNvSpPr/>
          <p:nvPr/>
        </p:nvSpPr>
        <p:spPr>
          <a:xfrm>
            <a:off x="349437" y="918197"/>
            <a:ext cx="114967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赛题</a:t>
            </a:r>
            <a:endParaRPr lang="en-US" altLang="zh-CN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8310" y="2357755"/>
            <a:ext cx="1068514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/>
              <a:t>随着人工智能技术发展，其在体育赛事中的应用越来越广泛，特别是在自动化视频分析、赛事解说方面。本次比赛的最终目标是推动AI在体育领域的实际应用，探索AI技术如何增强体育赛事的观看体验，以及通过技术创新提升赛事的传播和理解。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349437" y="1892114"/>
            <a:ext cx="1149674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背景</a:t>
            </a:r>
            <a:endParaRPr lang="en-US" altLang="zh-CN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0065" y="4302760"/>
            <a:ext cx="1037844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/>
              <a:t>本次比赛旨在通过体育比赛视频，挑战参赛者使用计算机视觉技术对动态画面进行深入分析，结合大语言模型、自然语言处理、语音生成等技术，通过大模型智能体/插件设计生成赛事解说。通过这一技术挑战，参赛者将有机会展示他们在视频处理、目标识别和跟踪、大语言模型等方面的技能，推动体育视频分析技术的进步。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349437" y="3699491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任务描述</a:t>
            </a:r>
            <a:endParaRPr lang="en-US" altLang="zh-CN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618" y="89201"/>
            <a:ext cx="4752528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圆角矩形 4"/>
          <p:cNvSpPr/>
          <p:nvPr/>
        </p:nvSpPr>
        <p:spPr>
          <a:xfrm>
            <a:off x="3215640" y="2420620"/>
            <a:ext cx="5067935" cy="2407920"/>
          </a:xfrm>
          <a:prstGeom prst="roundRect">
            <a:avLst/>
          </a:prstGeom>
        </p:spPr>
        <p:style>
          <a:lnRef idx="2">
            <a:schemeClr val="accent6"/>
          </a:lnRef>
          <a:fillRef idx="2">
            <a:schemeClr val="accent6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智能体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l"/>
            <a:endParaRPr lang="zh-CN" altLang="en-US"/>
          </a:p>
          <a:p>
            <a:pPr algn="l"/>
            <a:endParaRPr lang="zh-CN" altLang="en-US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l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7035" y="1196340"/>
            <a:ext cx="3059430" cy="720090"/>
          </a:xfrm>
          <a:prstGeom prst="roundRect">
            <a:avLst/>
          </a:prstGeom>
        </p:spPr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输入足球赛事</a:t>
            </a:r>
            <a:r>
              <a:rPr lang="en-US" altLang="zh-CN"/>
              <a:t>:URL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8256270" y="5372735"/>
            <a:ext cx="3152140" cy="935990"/>
          </a:xfrm>
          <a:prstGeom prst="roundRect">
            <a:avLst/>
          </a:prstGeom>
        </p:spPr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输出</a:t>
            </a:r>
            <a:r>
              <a:rPr lang="en-US" altLang="zh-CN"/>
              <a:t>:</a:t>
            </a:r>
            <a:r>
              <a:rPr lang="zh-CN" altLang="en-US" b="1" dirty="0">
                <a:latin typeface="+mn-ea"/>
                <a:sym typeface="+mn-ea"/>
              </a:rPr>
              <a:t>AI体育赛事解说</a:t>
            </a:r>
            <a:endParaRPr lang="en-US" altLang="zh-CN"/>
          </a:p>
        </p:txBody>
      </p:sp>
      <p:cxnSp>
        <p:nvCxnSpPr>
          <p:cNvPr id="23" name="肘形连接符 22"/>
          <p:cNvCxnSpPr>
            <a:stCxn id="5" idx="3"/>
            <a:endCxn id="8" idx="0"/>
          </p:cNvCxnSpPr>
          <p:nvPr/>
        </p:nvCxnSpPr>
        <p:spPr>
          <a:xfrm>
            <a:off x="8283575" y="3624580"/>
            <a:ext cx="1548765" cy="17481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7" idx="2"/>
            <a:endCxn id="5" idx="1"/>
          </p:cNvCxnSpPr>
          <p:nvPr/>
        </p:nvCxnSpPr>
        <p:spPr>
          <a:xfrm rot="5400000" flipV="1">
            <a:off x="1722120" y="2131060"/>
            <a:ext cx="1708150" cy="127889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0" idx="2"/>
            <a:endCxn id="21" idx="0"/>
          </p:cNvCxnSpPr>
          <p:nvPr/>
        </p:nvCxnSpPr>
        <p:spPr>
          <a:xfrm>
            <a:off x="6897370" y="3826510"/>
            <a:ext cx="635" cy="2152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4511675" y="2492375"/>
            <a:ext cx="3672205" cy="2232660"/>
          </a:xfrm>
          <a:prstGeom prst="round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36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LLM</a:t>
            </a:r>
            <a:endParaRPr lang="en-US" altLang="zh-CN" sz="3600">
              <a:solidFill>
                <a:schemeClr val="accent4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l"/>
            <a:endParaRPr lang="en-US" altLang="zh-CN" sz="3600">
              <a:solidFill>
                <a:schemeClr val="accent4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826760" y="2590165"/>
            <a:ext cx="2141855" cy="485775"/>
          </a:xfrm>
          <a:prstGeom prst="roundRect">
            <a:avLst/>
          </a:prstGeom>
        </p:spPr>
        <p:style>
          <a:lnRef idx="2">
            <a:schemeClr val="accent5"/>
          </a:lnRef>
          <a:fillRef idx="2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800">
                <a:solidFill>
                  <a:schemeClr val="tx1"/>
                </a:solidFill>
              </a:rPr>
              <a:t>初赛：多目标</a:t>
            </a:r>
            <a:r>
              <a:rPr lang="zh-CN" altLang="en-US" sz="1800">
                <a:solidFill>
                  <a:schemeClr val="tx1"/>
                </a:solidFill>
              </a:rPr>
              <a:t>追踪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826125" y="3416935"/>
            <a:ext cx="2142490" cy="409575"/>
          </a:xfrm>
          <a:prstGeom prst="roundRect">
            <a:avLst/>
          </a:prstGeom>
        </p:spPr>
        <p:style>
          <a:lnRef idx="2">
            <a:schemeClr val="accent5"/>
          </a:lnRef>
          <a:fillRef idx="2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800">
                <a:solidFill>
                  <a:schemeClr val="tx1"/>
                </a:solidFill>
                <a:sym typeface="+mn-ea"/>
              </a:rPr>
              <a:t>复赛：球衣号识别</a:t>
            </a:r>
            <a:endParaRPr lang="en-US" altLang="zh-CN" sz="18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826125" y="4041775"/>
            <a:ext cx="2143760" cy="414655"/>
          </a:xfrm>
          <a:prstGeom prst="roundRect">
            <a:avLst/>
          </a:prstGeom>
        </p:spPr>
        <p:style>
          <a:lnRef idx="2">
            <a:schemeClr val="accent5"/>
          </a:lnRef>
          <a:fillRef idx="2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800">
                <a:solidFill>
                  <a:schemeClr val="tx1"/>
                </a:solidFill>
                <a:sym typeface="+mn-ea"/>
              </a:rPr>
              <a:t>后处理</a:t>
            </a:r>
            <a:endParaRPr lang="zh-CN" altLang="en-US" sz="18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5" name="直接箭头连接符 24"/>
          <p:cNvCxnSpPr>
            <a:stCxn id="16" idx="2"/>
            <a:endCxn id="20" idx="0"/>
          </p:cNvCxnSpPr>
          <p:nvPr/>
        </p:nvCxnSpPr>
        <p:spPr>
          <a:xfrm flipH="1">
            <a:off x="6897370" y="3075940"/>
            <a:ext cx="635" cy="34099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>
            <a:stCxn id="20" idx="2"/>
            <a:endCxn id="21" idx="0"/>
          </p:cNvCxnSpPr>
          <p:nvPr/>
        </p:nvCxnSpPr>
        <p:spPr>
          <a:xfrm>
            <a:off x="6897370" y="3826510"/>
            <a:ext cx="635" cy="2152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62954" y="6498037"/>
            <a:ext cx="2844800" cy="365125"/>
          </a:xfrm>
        </p:spPr>
        <p:txBody>
          <a:bodyPr/>
          <a:lstStyle/>
          <a:p>
            <a:pPr marL="0" marR="0" lvl="0" indent="0" algn="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矩形​​ 9"/>
          <p:cNvSpPr/>
          <p:nvPr/>
        </p:nvSpPr>
        <p:spPr>
          <a:xfrm>
            <a:off x="2336697" y="2798944"/>
            <a:ext cx="6844017" cy="120612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2336696" y="3028895"/>
            <a:ext cx="6844017" cy="797560"/>
          </a:xfrm>
          <a:prstGeom prst="rect">
            <a:avLst/>
          </a:prstGeom>
          <a:noFill/>
        </p:spPr>
        <p:txBody>
          <a:bodyPr wrap="square" lIns="121908" tIns="60955" rIns="121908" bIns="60955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初赛方案</a:t>
            </a:r>
            <a:r>
              <a:rPr kumimoji="1" lang="zh-CN" altLang="en-US" sz="4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kumimoji="1" lang="zh-CN" altLang="en-US" sz="4400" b="1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473264" y="2692524"/>
            <a:ext cx="1847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灯片编号占位符 35"/>
          <p:cNvSpPr txBox="1"/>
          <p:nvPr/>
        </p:nvSpPr>
        <p:spPr>
          <a:xfrm>
            <a:off x="9328205" y="6400237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defPPr>
              <a:defRPr lang="en-US"/>
            </a:defPPr>
            <a:lvl1pPr marL="0" algn="r" defTabSz="1218565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16" name="任意多边形 11"/>
          <p:cNvSpPr/>
          <p:nvPr/>
        </p:nvSpPr>
        <p:spPr>
          <a:xfrm>
            <a:off x="5192" y="6669360"/>
            <a:ext cx="12192000" cy="188640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平行四边形 16"/>
          <p:cNvSpPr/>
          <p:nvPr/>
        </p:nvSpPr>
        <p:spPr>
          <a:xfrm>
            <a:off x="5541836" y="6669360"/>
            <a:ext cx="1108327" cy="18864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平行四边形 12"/>
          <p:cNvSpPr/>
          <p:nvPr/>
        </p:nvSpPr>
        <p:spPr>
          <a:xfrm>
            <a:off x="1325581" y="332656"/>
            <a:ext cx="1108327" cy="16463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平行四边形 13"/>
          <p:cNvSpPr/>
          <p:nvPr/>
        </p:nvSpPr>
        <p:spPr>
          <a:xfrm>
            <a:off x="195582" y="332656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9328205" y="6400237"/>
            <a:ext cx="2844800" cy="365125"/>
          </a:xfrm>
        </p:spPr>
        <p:txBody>
          <a:bodyPr/>
          <a:lstStyle/>
          <a:p>
            <a:fld id="{672F1098-4237-41BC-960F-A352F6B7DAAF}" type="slidenum">
              <a:rPr lang="en-US" smtClean="0"/>
            </a:fld>
            <a:endParaRPr lang="en-US" dirty="0"/>
          </a:p>
        </p:txBody>
      </p:sp>
      <p:sp>
        <p:nvSpPr>
          <p:cNvPr id="45" name="Parallelogram 33"/>
          <p:cNvSpPr/>
          <p:nvPr/>
        </p:nvSpPr>
        <p:spPr>
          <a:xfrm>
            <a:off x="146562" y="0"/>
            <a:ext cx="504056" cy="777974"/>
          </a:xfrm>
          <a:prstGeom prst="parallelogram">
            <a:avLst>
              <a:gd name="adj" fmla="val 38020"/>
            </a:avLst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650875" y="88900"/>
            <a:ext cx="5444490" cy="735965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初赛数据集及任务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5192" y="6729286"/>
            <a:ext cx="12192000" cy="128714"/>
          </a:xfrm>
          <a:custGeom>
            <a:avLst/>
            <a:gdLst>
              <a:gd name="connsiteX0" fmla="*/ 0 w 9144000"/>
              <a:gd name="connsiteY0" fmla="*/ 0 h 756293"/>
              <a:gd name="connsiteX1" fmla="*/ 9144000 w 9144000"/>
              <a:gd name="connsiteY1" fmla="*/ 0 h 756293"/>
              <a:gd name="connsiteX2" fmla="*/ 9144000 w 9144000"/>
              <a:gd name="connsiteY2" fmla="*/ 756293 h 756293"/>
              <a:gd name="connsiteX3" fmla="*/ 8108917 w 9144000"/>
              <a:gd name="connsiteY3" fmla="*/ 756293 h 756293"/>
              <a:gd name="connsiteX4" fmla="*/ 8108917 w 9144000"/>
              <a:gd name="connsiteY4" fmla="*/ 756292 h 756293"/>
              <a:gd name="connsiteX5" fmla="*/ 0 w 9144000"/>
              <a:gd name="connsiteY5" fmla="*/ 756292 h 756293"/>
              <a:gd name="connsiteX6" fmla="*/ 0 w 9144000"/>
              <a:gd name="connsiteY6" fmla="*/ 0 h 75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756293">
                <a:moveTo>
                  <a:pt x="0" y="0"/>
                </a:moveTo>
                <a:lnTo>
                  <a:pt x="9144000" y="0"/>
                </a:lnTo>
                <a:lnTo>
                  <a:pt x="9144000" y="756293"/>
                </a:lnTo>
                <a:lnTo>
                  <a:pt x="8108917" y="756293"/>
                </a:lnTo>
                <a:lnTo>
                  <a:pt x="8108917" y="756292"/>
                </a:lnTo>
                <a:lnTo>
                  <a:pt x="0" y="756292"/>
                </a:lnTo>
                <a:lnTo>
                  <a:pt x="0" y="0"/>
                </a:lnTo>
                <a:close/>
              </a:path>
            </a:pathLst>
          </a:cu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>
            <a:off x="5541836" y="6729286"/>
            <a:ext cx="1108327" cy="128714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191260" y="1198880"/>
            <a:ext cx="93618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800"/>
              <a:t>数据集：</a:t>
            </a:r>
            <a:endParaRPr lang="zh-CN" altLang="en-US" sz="1800"/>
          </a:p>
          <a:p>
            <a:pPr indent="457200" fontAlgn="auto">
              <a:lnSpc>
                <a:spcPct val="150000"/>
              </a:lnSpc>
            </a:pPr>
            <a:r>
              <a:rPr lang="zh-CN" altLang="en-US" sz="1800"/>
              <a:t>比赛提供多段标准的720P高清足球比赛视频数据，数据集按照视频拆分后的帧图像进行提供，文件为格式.jpg，平均视频长度为750帧。</a:t>
            </a:r>
            <a:endParaRPr lang="zh-CN" altLang="en-US" sz="1800"/>
          </a:p>
          <a:p>
            <a:pPr fontAlgn="auto">
              <a:lnSpc>
                <a:spcPct val="150000"/>
              </a:lnSpc>
            </a:pPr>
            <a:r>
              <a:rPr lang="zh-CN" altLang="en-US" sz="1800"/>
              <a:t>数据集</a:t>
            </a:r>
            <a:r>
              <a:rPr lang="zh-CN" altLang="en-US" sz="1800"/>
              <a:t>结构：</a:t>
            </a:r>
            <a:endParaRPr lang="zh-CN" altLang="en-US" sz="1800"/>
          </a:p>
          <a:p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430" y="2912110"/>
            <a:ext cx="4657090" cy="1802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1260" y="5661025"/>
            <a:ext cx="90811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/>
              <a:t>参考</a:t>
            </a:r>
            <a:r>
              <a:rPr lang="zh-CN" altLang="en-US" sz="1800"/>
              <a:t>项目：https://aistudio.baidu.com/projectdetail/4350452</a:t>
            </a:r>
            <a:endParaRPr lang="zh-CN" altLang="en-US" sz="1800"/>
          </a:p>
          <a:p>
            <a:r>
              <a:rPr lang="zh-CN" altLang="en-US" sz="1800"/>
              <a:t>数据集：https://aistudio.baidu.com/datasetdetail/272560</a:t>
            </a:r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99515" y="4796790"/>
            <a:ext cx="9789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任务</a:t>
            </a:r>
            <a:r>
              <a:rPr lang="zh-CN" altLang="en-US" sz="1800"/>
              <a:t>分析：</a:t>
            </a:r>
            <a:endParaRPr lang="zh-CN" altLang="en-US" sz="1800"/>
          </a:p>
          <a:p>
            <a:pPr indent="457200"/>
            <a:r>
              <a:rPr lang="zh-CN" altLang="en-US" sz="1800"/>
              <a:t>该问题属于多目标追踪任务，需要检测足球和球员的坐标信息和</a:t>
            </a:r>
            <a:r>
              <a:rPr lang="en-US" altLang="zh-CN" sz="1800"/>
              <a:t>ID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19.08647727491496,&quot;left&quot;:457.3,&quot;top&quot;:179.263522725085,&quot;width&quot;:475.65590551181106}"/>
</p:tagLst>
</file>

<file path=ppt/tags/tag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763*4840*702*70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.xml><?xml version="1.0" encoding="utf-8"?>
<p:tagLst xmlns:p="http://schemas.openxmlformats.org/presentationml/2006/main">
  <p:tag name="commondata" val="eyJoZGlkIjoiNTkyODU4ODMxNDkzNGE3ZTAwMTAxMTZjNWVhNWFmZmEifQ=="/>
</p:tagLst>
</file>

<file path=ppt/tags/tag2.xml><?xml version="1.0" encoding="utf-8"?>
<p:tagLst xmlns:p="http://schemas.openxmlformats.org/presentationml/2006/main">
  <p:tag name="KSO_WM_DIAGRAM_VIRTUALLY_FRAME" val="{&quot;height&quot;:319.08647727491496,&quot;left&quot;:457.3,&quot;top&quot;:179.263522725085,&quot;width&quot;:475.65590551181106}"/>
</p:tagLst>
</file>

<file path=ppt/tags/tag3.xml><?xml version="1.0" encoding="utf-8"?>
<p:tagLst xmlns:p="http://schemas.openxmlformats.org/presentationml/2006/main">
  <p:tag name="KSO_WM_DIAGRAM_VIRTUALLY_FRAME" val="{&quot;height&quot;:319.08647727491496,&quot;left&quot;:457.3,&quot;top&quot;:179.263522725085,&quot;width&quot;:475.65590551181106}"/>
</p:tagLst>
</file>

<file path=ppt/tags/tag4.xml><?xml version="1.0" encoding="utf-8"?>
<p:tagLst xmlns:p="http://schemas.openxmlformats.org/presentationml/2006/main">
  <p:tag name="KSO_WM_DIAGRAM_VIRTUALLY_FRAME" val="{&quot;height&quot;:319.08647727491496,&quot;left&quot;:457.3,&quot;top&quot;:179.263522725085,&quot;width&quot;:475.65590551181106}"/>
</p:tagLst>
</file>

<file path=ppt/tags/tag5.xml><?xml version="1.0" encoding="utf-8"?>
<p:tagLst xmlns:p="http://schemas.openxmlformats.org/presentationml/2006/main">
  <p:tag name="KSO_WM_DIAGRAM_VIRTUALLY_FRAME" val="{&quot;height&quot;:319.08647727491496,&quot;left&quot;:457.3,&quot;top&quot;:179.263522725085,&quot;width&quot;:475.65590551181106}"/>
</p:tagLst>
</file>

<file path=ppt/tags/tag6.xml><?xml version="1.0" encoding="utf-8"?>
<p:tagLst xmlns:p="http://schemas.openxmlformats.org/presentationml/2006/main">
  <p:tag name="TABLE_ENDDRAG_ORIGIN_RECT" val="324*93"/>
  <p:tag name="TABLE_ENDDRAG_RECT" val="576*307*324*93"/>
</p:tagLst>
</file>

<file path=ppt/tags/tag7.xml><?xml version="1.0" encoding="utf-8"?>
<p:tagLst xmlns:p="http://schemas.openxmlformats.org/presentationml/2006/main">
  <p:tag name="TABLE_ENDDRAG_ORIGIN_RECT" val="841*365"/>
  <p:tag name="TABLE_ENDDRAG_RECT" val="48*138*841*365"/>
</p:tagLst>
</file>

<file path=ppt/tags/tag8.xml><?xml version="1.0" encoding="utf-8"?>
<p:tagLst xmlns:p="http://schemas.openxmlformats.org/presentationml/2006/main">
  <p:tag name="TABLE_ENDDRAG_ORIGIN_RECT" val="643*257"/>
  <p:tag name="TABLE_ENDDRAG_RECT" val="153*200*643*257"/>
</p:tagLst>
</file>

<file path=ppt/tags/tag9.xml><?xml version="1.0" encoding="utf-8"?>
<p:tagLst xmlns:p="http://schemas.openxmlformats.org/presentationml/2006/main">
  <p:tag name="TABLE_ENDDRAG_ORIGIN_RECT" val="705*364"/>
  <p:tag name="TABLE_ENDDRAG_RECT" val="129*154*705*36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7132</Words>
  <Application>WPS 演示</Application>
  <PresentationFormat>宽屏</PresentationFormat>
  <Paragraphs>618</Paragraphs>
  <Slides>31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Calibri</vt:lpstr>
      <vt:lpstr>黑体</vt:lpstr>
      <vt:lpstr>Calibri</vt:lpstr>
      <vt:lpstr>Arial Unicode MS</vt:lpstr>
      <vt:lpstr>Arial Unicode MS</vt:lpstr>
      <vt:lpstr>Monospaced Number</vt:lpstr>
      <vt:lpstr>Segoe Print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Jabil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lil326</dc:creator>
  <cp:lastModifiedBy>繁华落尽，寻一世真情</cp:lastModifiedBy>
  <cp:revision>844</cp:revision>
  <dcterms:created xsi:type="dcterms:W3CDTF">2014-03-20T05:05:00Z</dcterms:created>
  <dcterms:modified xsi:type="dcterms:W3CDTF">2024-12-21T07:38:07Z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53151F528947489885D72FBD9654A2E7_12</vt:lpwstr>
  </property>
</Properties>
</file>